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5720000" cy="27889200"/>
  <p:notesSz cx="6858000" cy="9144000"/>
  <p:defaultTextStyle>
    <a:defPPr>
      <a:defRPr lang="zh-CN"/>
    </a:defPPr>
    <a:lvl1pPr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2635250" indent="-21780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5270500" indent="-435610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7905750" indent="-65341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0542588" indent="-8713788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785" userDrawn="1">
          <p15:clr>
            <a:srgbClr val="A4A3A4"/>
          </p15:clr>
        </p15:guide>
        <p15:guide id="2" pos="14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49" autoAdjust="0"/>
    <p:restoredTop sz="96225" autoAdjust="0"/>
  </p:normalViewPr>
  <p:slideViewPr>
    <p:cSldViewPr>
      <p:cViewPr>
        <p:scale>
          <a:sx n="28" d="100"/>
          <a:sy n="28" d="100"/>
        </p:scale>
        <p:origin x="1736" y="408"/>
      </p:cViewPr>
      <p:guideLst>
        <p:guide orient="horz" pos="8785"/>
        <p:guide pos="1440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00" d="100"/>
        <a:sy n="3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4D70B5F9-348F-460C-9358-854E177EEF2F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A46EF96-8228-4CD3-A0A2-0F7ED58C0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435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19125" y="685800"/>
            <a:ext cx="561975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altLang="zh-CN" sz="3219" dirty="0">
              <a:solidFill>
                <a:srgbClr val="000000"/>
              </a:solidFill>
              <a:latin typeface="Times New Roman" panose="02020603050405020304" pitchFamily="18" charset="0"/>
              <a:ea typeface="Arial Hebrew" charset="-79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2EB03A9-E2D4-4A0F-A5C4-64C1EAFDD17C}" type="slidenum">
              <a:rPr lang="zh-CN"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55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29003" y="8663736"/>
            <a:ext cx="38862000" cy="59781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7" y="15803881"/>
            <a:ext cx="32004001" cy="7127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51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03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955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8519B-7A92-4E7E-9E89-EC453D478475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006B6-71B8-43D3-93CD-D4E8039BB7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20A3C-936F-4D74-9410-56E0F0DD7FEA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3BCEF-C6A2-4575-A44D-ECC155F608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48788456" y="8340946"/>
            <a:ext cx="46172435" cy="17767744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263200" y="8340946"/>
            <a:ext cx="137763251" cy="17767744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4E700-2F82-4A09-85FF-62AF2A3CA1F0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ACAD4-3854-4828-B70F-9CADA14EE5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7DA30-C91C-4B0C-B699-3C35128C41A7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154F8-42EE-4D7C-9063-786C0711FA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1566" y="17921400"/>
            <a:ext cx="38862000" cy="5539105"/>
          </a:xfrm>
        </p:spPr>
        <p:txBody>
          <a:bodyPr anchor="t"/>
          <a:lstStyle>
            <a:lvl1pPr algn="l">
              <a:defRPr sz="23238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11566" y="11820636"/>
            <a:ext cx="38862000" cy="6100761"/>
          </a:xfrm>
        </p:spPr>
        <p:txBody>
          <a:bodyPr anchor="b"/>
          <a:lstStyle>
            <a:lvl1pPr marL="0" indent="0">
              <a:buNone/>
              <a:defRPr sz="11567">
                <a:solidFill>
                  <a:schemeClr val="tx1">
                    <a:tint val="75000"/>
                  </a:schemeClr>
                </a:solidFill>
              </a:defRPr>
            </a:lvl1pPr>
            <a:lvl2pPr marL="2651713" indent="0">
              <a:buNone/>
              <a:defRPr sz="10462">
                <a:solidFill>
                  <a:schemeClr val="tx1">
                    <a:tint val="75000"/>
                  </a:schemeClr>
                </a:solidFill>
              </a:defRPr>
            </a:lvl2pPr>
            <a:lvl3pPr marL="5303431" indent="0">
              <a:buNone/>
              <a:defRPr sz="9256">
                <a:solidFill>
                  <a:schemeClr val="tx1">
                    <a:tint val="75000"/>
                  </a:schemeClr>
                </a:solidFill>
              </a:defRPr>
            </a:lvl3pPr>
            <a:lvl4pPr marL="7955145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2CCA0-3C45-485E-A27A-DC126E497C82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85C81-422A-4BA1-9449-5DD0D28413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263203" y="48586610"/>
            <a:ext cx="91963875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2989075" y="48586610"/>
            <a:ext cx="91971811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85812-1D3A-41FB-AAB8-8ADCE98C0106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F7AD4-EF64-4FF5-A7AE-D7A4A1A39F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3" y="1116866"/>
            <a:ext cx="41148001" cy="4648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5" y="6242797"/>
            <a:ext cx="20200940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286005" y="8844492"/>
            <a:ext cx="20200940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3225132" y="6242797"/>
            <a:ext cx="20208874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3225132" y="8844492"/>
            <a:ext cx="20208874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02F8D-DC64-4C4F-8CB5-69ECA26DEF8D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DB8B4-12DB-4C46-9602-4ECED5269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F6AD5-3E28-4F9C-920A-68CE0E5EB673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6D7F1-68DF-4B1A-AEAC-915A002484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421AD-CA1B-40BA-81F5-EBA683EB5AE2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ADDB8-80AD-44DF-BDED-991B9E94A0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6" y="1110403"/>
            <a:ext cx="15041565" cy="4725670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75258" y="1110406"/>
            <a:ext cx="25558749" cy="23802660"/>
          </a:xfrm>
        </p:spPr>
        <p:txBody>
          <a:bodyPr/>
          <a:lstStyle>
            <a:lvl1pPr>
              <a:defRPr sz="18510"/>
            </a:lvl1pPr>
            <a:lvl2pPr>
              <a:defRPr sz="16198"/>
            </a:lvl2pPr>
            <a:lvl3pPr>
              <a:defRPr sz="13884"/>
            </a:lvl3pPr>
            <a:lvl4pPr>
              <a:defRPr sz="11567"/>
            </a:lvl4pPr>
            <a:lvl5pPr>
              <a:defRPr sz="11567"/>
            </a:lvl5pPr>
            <a:lvl6pPr>
              <a:defRPr sz="11567"/>
            </a:lvl6pPr>
            <a:lvl7pPr>
              <a:defRPr sz="11567"/>
            </a:lvl7pPr>
            <a:lvl8pPr>
              <a:defRPr sz="11567"/>
            </a:lvl8pPr>
            <a:lvl9pPr>
              <a:defRPr sz="115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86016" y="5836079"/>
            <a:ext cx="15041565" cy="19076988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A8292-0DF1-47CA-BB93-4ABCF530C8FA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09CD2-93CC-406E-907D-87FFE50264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442" y="19522446"/>
            <a:ext cx="27432000" cy="2304734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961442" y="2491957"/>
            <a:ext cx="27432000" cy="16733520"/>
          </a:xfrm>
        </p:spPr>
        <p:txBody>
          <a:bodyPr rtlCol="0">
            <a:normAutofit/>
          </a:bodyPr>
          <a:lstStyle>
            <a:lvl1pPr marL="0" indent="0">
              <a:buNone/>
              <a:defRPr sz="18510"/>
            </a:lvl1pPr>
            <a:lvl2pPr marL="2651713" indent="0">
              <a:buNone/>
              <a:defRPr sz="16198"/>
            </a:lvl2pPr>
            <a:lvl3pPr marL="5303431" indent="0">
              <a:buNone/>
              <a:defRPr sz="13884"/>
            </a:lvl3pPr>
            <a:lvl4pPr marL="7955145" indent="0">
              <a:buNone/>
              <a:defRPr sz="11567"/>
            </a:lvl4pPr>
            <a:lvl5pPr marL="10606860" indent="0">
              <a:buNone/>
              <a:defRPr sz="11567"/>
            </a:lvl5pPr>
            <a:lvl6pPr marL="13258574" indent="0">
              <a:buNone/>
              <a:defRPr sz="11567"/>
            </a:lvl6pPr>
            <a:lvl7pPr marL="15910289" indent="0">
              <a:buNone/>
              <a:defRPr sz="11567"/>
            </a:lvl7pPr>
            <a:lvl8pPr marL="18562003" indent="0">
              <a:buNone/>
              <a:defRPr sz="11567"/>
            </a:lvl8pPr>
            <a:lvl9pPr marL="21213719" indent="0">
              <a:buNone/>
              <a:defRPr sz="115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61442" y="21827176"/>
            <a:ext cx="27432000" cy="3273106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C7FE6-CBFF-4A2E-B2AD-A1C644E33C2A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394FE-EA19-47B6-BBF3-FF83760DB3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2286289" y="1117264"/>
            <a:ext cx="4114743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286289" y="6506778"/>
            <a:ext cx="41147432" cy="1840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286286" y="25849688"/>
            <a:ext cx="10668850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l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E345EB-5980-4E77-879A-E9D925C55570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621285" y="25849688"/>
            <a:ext cx="14477433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ct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2764878" y="25849688"/>
            <a:ext cx="10668851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BDBAD67-4D4B-403F-9FDC-550305E529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302498" rtl="0" eaLnBrk="0" fontAlgn="base" hangingPunct="0">
        <a:spcBef>
          <a:spcPct val="0"/>
        </a:spcBef>
        <a:spcAft>
          <a:spcPct val="0"/>
        </a:spcAft>
        <a:defRPr sz="25554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9976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9952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9927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39905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1988438" indent="-1988438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510" kern="1200">
          <a:solidFill>
            <a:schemeClr val="tx1"/>
          </a:solidFill>
          <a:latin typeface="+mn-lt"/>
          <a:ea typeface="+mn-ea"/>
          <a:cs typeface="+mn-cs"/>
        </a:defRPr>
      </a:lvl1pPr>
      <a:lvl2pPr marL="4307484" indent="-1656232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198" kern="1200">
          <a:solidFill>
            <a:schemeClr val="tx1"/>
          </a:solidFill>
          <a:latin typeface="+mn-lt"/>
          <a:ea typeface="+mn-ea"/>
          <a:cs typeface="+mn-cs"/>
        </a:defRPr>
      </a:lvl2pPr>
      <a:lvl3pPr marL="6628124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3884" kern="1200">
          <a:solidFill>
            <a:schemeClr val="tx1"/>
          </a:solidFill>
          <a:latin typeface="+mn-lt"/>
          <a:ea typeface="+mn-ea"/>
          <a:cs typeface="+mn-cs"/>
        </a:defRPr>
      </a:lvl3pPr>
      <a:lvl4pPr marL="9280970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567" kern="1200">
          <a:solidFill>
            <a:schemeClr val="tx1"/>
          </a:solidFill>
          <a:latin typeface="+mn-lt"/>
          <a:ea typeface="+mn-ea"/>
          <a:cs typeface="+mn-cs"/>
        </a:defRPr>
      </a:lvl4pPr>
      <a:lvl5pPr marL="11932221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567" kern="1200">
          <a:solidFill>
            <a:schemeClr val="tx1"/>
          </a:solidFill>
          <a:latin typeface="+mn-lt"/>
          <a:ea typeface="+mn-ea"/>
          <a:cs typeface="+mn-cs"/>
        </a:defRPr>
      </a:lvl5pPr>
      <a:lvl6pPr marL="14584432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6pPr>
      <a:lvl7pPr marL="17236145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7pPr>
      <a:lvl8pPr marL="19887861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8pPr>
      <a:lvl9pPr marL="22539577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1pPr>
      <a:lvl2pPr marL="265171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2pPr>
      <a:lvl3pPr marL="5303431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3pPr>
      <a:lvl4pPr marL="7955145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4pPr>
      <a:lvl5pPr marL="1060686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5pPr>
      <a:lvl6pPr marL="13258574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6pPr>
      <a:lvl7pPr marL="1591028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7pPr>
      <a:lvl8pPr marL="1856200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8pPr>
      <a:lvl9pPr marL="2121371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16.png"/><Relationship Id="rId39" Type="http://schemas.openxmlformats.org/officeDocument/2006/relationships/image" Target="../media/image29.png"/><Relationship Id="rId3" Type="http://schemas.openxmlformats.org/officeDocument/2006/relationships/image" Target="../media/image1.png"/><Relationship Id="rId21" Type="http://schemas.openxmlformats.org/officeDocument/2006/relationships/image" Target="../media/image3.jpeg"/><Relationship Id="rId34" Type="http://schemas.openxmlformats.org/officeDocument/2006/relationships/image" Target="../media/image24.png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5" Type="http://schemas.openxmlformats.org/officeDocument/2006/relationships/image" Target="../media/image12.png"/><Relationship Id="rId33" Type="http://schemas.openxmlformats.org/officeDocument/2006/relationships/image" Target="../media/image23.tiff"/><Relationship Id="rId38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24" Type="http://schemas.openxmlformats.org/officeDocument/2006/relationships/image" Target="../media/image7.png"/><Relationship Id="rId32" Type="http://schemas.openxmlformats.org/officeDocument/2006/relationships/image" Target="../media/image22.png"/><Relationship Id="rId37" Type="http://schemas.openxmlformats.org/officeDocument/2006/relationships/image" Target="../media/image27.png"/><Relationship Id="rId15" Type="http://schemas.openxmlformats.org/officeDocument/2006/relationships/image" Target="../media/image10.png"/><Relationship Id="rId23" Type="http://schemas.openxmlformats.org/officeDocument/2006/relationships/image" Target="../media/image5.gif"/><Relationship Id="rId28" Type="http://schemas.openxmlformats.org/officeDocument/2006/relationships/image" Target="../media/image18.tiff"/><Relationship Id="rId36" Type="http://schemas.openxmlformats.org/officeDocument/2006/relationships/image" Target="../media/image26.png"/><Relationship Id="rId19" Type="http://schemas.openxmlformats.org/officeDocument/2006/relationships/image" Target="../media/image14.png"/><Relationship Id="rId31" Type="http://schemas.openxmlformats.org/officeDocument/2006/relationships/image" Target="../media/image21.png"/><Relationship Id="rId14" Type="http://schemas.openxmlformats.org/officeDocument/2006/relationships/image" Target="../media/image9.png"/><Relationship Id="rId22" Type="http://schemas.openxmlformats.org/officeDocument/2006/relationships/image" Target="../media/image4.png"/><Relationship Id="rId27" Type="http://schemas.openxmlformats.org/officeDocument/2006/relationships/image" Target="../media/image17.tiff"/><Relationship Id="rId30" Type="http://schemas.openxmlformats.org/officeDocument/2006/relationships/image" Target="../media/image20.tiff"/><Relationship Id="rId3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43B7B14-62E7-7F46-88A4-90E73E15D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383" y="16787105"/>
            <a:ext cx="9877590" cy="3740317"/>
          </a:xfrm>
          <a:prstGeom prst="rect">
            <a:avLst/>
          </a:prstGeom>
        </p:spPr>
      </p:pic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C43BFE35-9993-4182-9FF8-40055D45D429}"/>
              </a:ext>
            </a:extLst>
          </p:cNvPr>
          <p:cNvGrpSpPr/>
          <p:nvPr/>
        </p:nvGrpSpPr>
        <p:grpSpPr>
          <a:xfrm>
            <a:off x="11364785" y="9315338"/>
            <a:ext cx="6125718" cy="6480672"/>
            <a:chOff x="5411953" y="183600"/>
            <a:chExt cx="6284068" cy="6674400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1C0CD8E0-87F1-41BD-99D8-B6D78BB1879D}"/>
                </a:ext>
              </a:extLst>
            </p:cNvPr>
            <p:cNvGrpSpPr/>
            <p:nvPr/>
          </p:nvGrpSpPr>
          <p:grpSpPr>
            <a:xfrm>
              <a:off x="5648397" y="255637"/>
              <a:ext cx="5849336" cy="6524708"/>
              <a:chOff x="5648397" y="255637"/>
              <a:chExt cx="5849336" cy="6524708"/>
            </a:xfrm>
          </p:grpSpPr>
          <p:sp>
            <p:nvSpPr>
              <p:cNvPr id="177" name="Rounded Rectangle 3">
                <a:extLst>
                  <a:ext uri="{FF2B5EF4-FFF2-40B4-BE49-F238E27FC236}">
                    <a16:creationId xmlns:a16="http://schemas.microsoft.com/office/drawing/2014/main" id="{EFA439EE-69CB-44DF-8F67-EEC9ECBD985A}"/>
                  </a:ext>
                </a:extLst>
              </p:cNvPr>
              <p:cNvSpPr/>
              <p:nvPr/>
            </p:nvSpPr>
            <p:spPr>
              <a:xfrm>
                <a:off x="5648397" y="2081988"/>
                <a:ext cx="5849336" cy="4105002"/>
              </a:xfrm>
              <a:prstGeom prst="roundRect">
                <a:avLst>
                  <a:gd name="adj" fmla="val 5396"/>
                </a:avLst>
              </a:prstGeom>
              <a:noFill/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/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48 filters of 7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7, strides [2, 2]</a:t>
                    </a:r>
                  </a:p>
                </p:txBody>
              </p:sp>
            </mc:Choice>
            <mc:Fallback xmlns="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/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64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/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/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80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strides[1, 1]</a:t>
                    </a:r>
                  </a:p>
                </p:txBody>
              </p:sp>
            </mc:Choice>
            <mc:Fallback xmlns="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/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/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96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/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 t="-3030" b="-15152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5" name="Straight Arrow Connector 11">
                <a:extLst>
                  <a:ext uri="{FF2B5EF4-FFF2-40B4-BE49-F238E27FC236}">
                    <a16:creationId xmlns:a16="http://schemas.microsoft.com/office/drawing/2014/main" id="{27A74BFA-75B2-4E97-89FE-FA1462265962}"/>
                  </a:ext>
                </a:extLst>
              </p:cNvPr>
              <p:cNvCxnSpPr>
                <a:cxnSpLocks/>
                <a:stCxn id="178" idx="0"/>
                <a:endCxn id="179" idx="2"/>
              </p:cNvCxnSpPr>
              <p:nvPr/>
            </p:nvCxnSpPr>
            <p:spPr>
              <a:xfrm flipV="1">
                <a:off x="8553990" y="543035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6" name="Straight Arrow Connector 12">
                <a:extLst>
                  <a:ext uri="{FF2B5EF4-FFF2-40B4-BE49-F238E27FC236}">
                    <a16:creationId xmlns:a16="http://schemas.microsoft.com/office/drawing/2014/main" id="{17C495D2-3238-42E4-BB3B-0D0024CE24DC}"/>
                  </a:ext>
                </a:extLst>
              </p:cNvPr>
              <p:cNvCxnSpPr>
                <a:cxnSpLocks/>
                <a:stCxn id="179" idx="0"/>
                <a:endCxn id="180" idx="2"/>
              </p:cNvCxnSpPr>
              <p:nvPr/>
            </p:nvCxnSpPr>
            <p:spPr>
              <a:xfrm flipV="1">
                <a:off x="8553990" y="488933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7" name="Straight Arrow Connector 13">
                <a:extLst>
                  <a:ext uri="{FF2B5EF4-FFF2-40B4-BE49-F238E27FC236}">
                    <a16:creationId xmlns:a16="http://schemas.microsoft.com/office/drawing/2014/main" id="{ADA4C52B-FBB2-42E5-A993-4EAF67A0E118}"/>
                  </a:ext>
                </a:extLst>
              </p:cNvPr>
              <p:cNvCxnSpPr>
                <a:cxnSpLocks/>
                <a:stCxn id="180" idx="0"/>
                <a:endCxn id="181" idx="2"/>
              </p:cNvCxnSpPr>
              <p:nvPr/>
            </p:nvCxnSpPr>
            <p:spPr>
              <a:xfrm flipV="1">
                <a:off x="8553990" y="4329989"/>
                <a:ext cx="0" cy="14786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8" name="Straight Arrow Connector 14">
                <a:extLst>
                  <a:ext uri="{FF2B5EF4-FFF2-40B4-BE49-F238E27FC236}">
                    <a16:creationId xmlns:a16="http://schemas.microsoft.com/office/drawing/2014/main" id="{4D819C90-AC83-4FE5-8705-BA861FA74608}"/>
                  </a:ext>
                </a:extLst>
              </p:cNvPr>
              <p:cNvCxnSpPr>
                <a:cxnSpLocks/>
                <a:stCxn id="181" idx="0"/>
                <a:endCxn id="182" idx="2"/>
              </p:cNvCxnSpPr>
              <p:nvPr/>
            </p:nvCxnSpPr>
            <p:spPr>
              <a:xfrm flipV="1">
                <a:off x="8553990" y="378896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9" name="Straight Arrow Connector 15">
                <a:extLst>
                  <a:ext uri="{FF2B5EF4-FFF2-40B4-BE49-F238E27FC236}">
                    <a16:creationId xmlns:a16="http://schemas.microsoft.com/office/drawing/2014/main" id="{3B7270BB-31C8-48E4-B442-9071471B8CF8}"/>
                  </a:ext>
                </a:extLst>
              </p:cNvPr>
              <p:cNvCxnSpPr>
                <a:cxnSpLocks/>
                <a:stCxn id="182" idx="0"/>
                <a:endCxn id="183" idx="2"/>
              </p:cNvCxnSpPr>
              <p:nvPr/>
            </p:nvCxnSpPr>
            <p:spPr>
              <a:xfrm flipV="1">
                <a:off x="8553990" y="3217469"/>
                <a:ext cx="0" cy="16002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0" name="Straight Arrow Connector 16">
                <a:extLst>
                  <a:ext uri="{FF2B5EF4-FFF2-40B4-BE49-F238E27FC236}">
                    <a16:creationId xmlns:a16="http://schemas.microsoft.com/office/drawing/2014/main" id="{FE568EF1-B6BB-4D42-B4D5-2B31C8A3F8AD}"/>
                  </a:ext>
                </a:extLst>
              </p:cNvPr>
              <p:cNvCxnSpPr>
                <a:cxnSpLocks/>
                <a:stCxn id="183" idx="0"/>
                <a:endCxn id="184" idx="2"/>
              </p:cNvCxnSpPr>
              <p:nvPr/>
            </p:nvCxnSpPr>
            <p:spPr>
              <a:xfrm flipV="1">
                <a:off x="8553990" y="267644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1" name="Straight Arrow Connector 17">
                <a:extLst>
                  <a:ext uri="{FF2B5EF4-FFF2-40B4-BE49-F238E27FC236}">
                    <a16:creationId xmlns:a16="http://schemas.microsoft.com/office/drawing/2014/main" id="{EC2CE60E-F21F-4C41-AC6C-FE5C5288B784}"/>
                  </a:ext>
                </a:extLst>
              </p:cNvPr>
              <p:cNvCxnSpPr>
                <a:cxnSpLocks/>
                <a:stCxn id="184" idx="0"/>
              </p:cNvCxnSpPr>
              <p:nvPr/>
            </p:nvCxnSpPr>
            <p:spPr>
              <a:xfrm flipV="1">
                <a:off x="8553990" y="1911891"/>
                <a:ext cx="0" cy="353078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/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Input: spectrogram 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L</a:t>
                    </a:r>
                    <a:r>
                      <a:rPr kumimoji="0" lang="en-US" sz="1800" b="0" i="1" u="none" strike="noStrike" kern="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T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</m:sSub>
                      </m:oMath>
                    </a14:m>
                    <a:endPara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blipFill>
                    <a:blip r:embed="rId18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3" name="Straight Arrow Connector 19">
                <a:extLst>
                  <a:ext uri="{FF2B5EF4-FFF2-40B4-BE49-F238E27FC236}">
                    <a16:creationId xmlns:a16="http://schemas.microsoft.com/office/drawing/2014/main" id="{95EAEBEB-7239-49D2-95C7-F3A427751026}"/>
                  </a:ext>
                </a:extLst>
              </p:cNvPr>
              <p:cNvCxnSpPr>
                <a:cxnSpLocks/>
                <a:stCxn id="192" idx="0"/>
                <a:endCxn id="178" idx="2"/>
              </p:cNvCxnSpPr>
              <p:nvPr/>
            </p:nvCxnSpPr>
            <p:spPr>
              <a:xfrm flipV="1">
                <a:off x="8553989" y="5971374"/>
                <a:ext cx="1" cy="39749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/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2D convolutions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 </m:t>
                        </m:r>
                        <m:sSubSup>
                          <m:sSubSup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b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96</a:t>
                    </a:r>
                  </a:p>
                </p:txBody>
              </p:sp>
            </mc:Choice>
            <mc:Fallback xmlns="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blipFill>
                    <a:blip r:embed="rId19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5" name="Rounded Rectangle 21">
                <a:extLst>
                  <a:ext uri="{FF2B5EF4-FFF2-40B4-BE49-F238E27FC236}">
                    <a16:creationId xmlns:a16="http://schemas.microsoft.com/office/drawing/2014/main" id="{00C98318-BF48-4ABE-9064-2BBEF7D8FEF4}"/>
                  </a:ext>
                </a:extLst>
              </p:cNvPr>
              <p:cNvSpPr/>
              <p:nvPr/>
            </p:nvSpPr>
            <p:spPr>
              <a:xfrm>
                <a:off x="5754179" y="904342"/>
                <a:ext cx="5599619" cy="411480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Reshape(Keep time axis)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/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Reshape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𝑐𝑛𝑛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𝑐𝑛𝑛</m:t>
                                </m:r>
                              </m:sub>
                            </m:s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=96⋅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blipFill>
                    <a:blip r:embed="rId20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7" name="Straight Arrow Connector 23">
                <a:extLst>
                  <a:ext uri="{FF2B5EF4-FFF2-40B4-BE49-F238E27FC236}">
                    <a16:creationId xmlns:a16="http://schemas.microsoft.com/office/drawing/2014/main" id="{F830474E-2A4E-48E6-8A18-46E47C5A9F19}"/>
                  </a:ext>
                </a:extLst>
              </p:cNvPr>
              <p:cNvCxnSpPr>
                <a:cxnSpLocks/>
                <a:endCxn id="195" idx="2"/>
              </p:cNvCxnSpPr>
              <p:nvPr/>
            </p:nvCxnSpPr>
            <p:spPr>
              <a:xfrm flipV="1">
                <a:off x="8553988" y="1315822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8" name="Straight Arrow Connector 24">
                <a:extLst>
                  <a:ext uri="{FF2B5EF4-FFF2-40B4-BE49-F238E27FC236}">
                    <a16:creationId xmlns:a16="http://schemas.microsoft.com/office/drawing/2014/main" id="{CE37217D-5E46-4D17-B1E6-4D1DE2ECD2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3987" y="678044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76" name="Rectangle 25">
              <a:extLst>
                <a:ext uri="{FF2B5EF4-FFF2-40B4-BE49-F238E27FC236}">
                  <a16:creationId xmlns:a16="http://schemas.microsoft.com/office/drawing/2014/main" id="{AD4E6A61-338E-4B8B-A936-FF3C8535331F}"/>
                </a:ext>
              </a:extLst>
            </p:cNvPr>
            <p:cNvSpPr/>
            <p:nvPr/>
          </p:nvSpPr>
          <p:spPr>
            <a:xfrm>
              <a:off x="5411953" y="183600"/>
              <a:ext cx="6284068" cy="66744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F7B28A16-D5B8-4199-A7FA-D78CBC56343E}"/>
              </a:ext>
            </a:extLst>
          </p:cNvPr>
          <p:cNvGrpSpPr/>
          <p:nvPr/>
        </p:nvGrpSpPr>
        <p:grpSpPr>
          <a:xfrm rot="5400000">
            <a:off x="16327604" y="10693710"/>
            <a:ext cx="6570882" cy="3916743"/>
            <a:chOff x="1950098" y="2787588"/>
            <a:chExt cx="5665075" cy="3318353"/>
          </a:xfrm>
        </p:grpSpPr>
        <p:sp>
          <p:nvSpPr>
            <p:cNvPr id="129" name="Oval 30">
              <a:extLst>
                <a:ext uri="{FF2B5EF4-FFF2-40B4-BE49-F238E27FC236}">
                  <a16:creationId xmlns:a16="http://schemas.microsoft.com/office/drawing/2014/main" id="{E0964938-F018-454C-9DC6-ADE462893FF7}"/>
                </a:ext>
              </a:extLst>
            </p:cNvPr>
            <p:cNvSpPr/>
            <p:nvPr/>
          </p:nvSpPr>
          <p:spPr>
            <a:xfrm>
              <a:off x="2191738" y="4307113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Oval 40">
              <a:extLst>
                <a:ext uri="{FF2B5EF4-FFF2-40B4-BE49-F238E27FC236}">
                  <a16:creationId xmlns:a16="http://schemas.microsoft.com/office/drawing/2014/main" id="{9B486629-B668-4FFF-8BD7-CE019A05E64B}"/>
                </a:ext>
              </a:extLst>
            </p:cNvPr>
            <p:cNvSpPr/>
            <p:nvPr/>
          </p:nvSpPr>
          <p:spPr>
            <a:xfrm>
              <a:off x="2669330" y="4717933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48">
              <a:extLst>
                <a:ext uri="{FF2B5EF4-FFF2-40B4-BE49-F238E27FC236}">
                  <a16:creationId xmlns:a16="http://schemas.microsoft.com/office/drawing/2014/main" id="{909CE416-1E69-4620-94EE-4B3A623D3546}"/>
                </a:ext>
              </a:extLst>
            </p:cNvPr>
            <p:cNvCxnSpPr>
              <a:cxnSpLocks/>
              <a:stCxn id="130" idx="6"/>
              <a:endCxn id="135" idx="2"/>
            </p:cNvCxnSpPr>
            <p:nvPr/>
          </p:nvCxnSpPr>
          <p:spPr>
            <a:xfrm flipV="1">
              <a:off x="3079729" y="491671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2" name="Elbow Connector 56">
              <a:extLst>
                <a:ext uri="{FF2B5EF4-FFF2-40B4-BE49-F238E27FC236}">
                  <a16:creationId xmlns:a16="http://schemas.microsoft.com/office/drawing/2014/main" id="{221FCFCE-B258-4BE1-A83F-66CF3E8A68EE}"/>
                </a:ext>
              </a:extLst>
            </p:cNvPr>
            <p:cNvCxnSpPr>
              <a:cxnSpLocks/>
              <a:stCxn id="168" idx="0"/>
              <a:endCxn id="130" idx="4"/>
            </p:cNvCxnSpPr>
            <p:nvPr/>
          </p:nvCxnSpPr>
          <p:spPr>
            <a:xfrm rot="5400000" flipH="1" flipV="1">
              <a:off x="2352549" y="5173143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3" name="Elbow Connector 62">
              <a:extLst>
                <a:ext uri="{FF2B5EF4-FFF2-40B4-BE49-F238E27FC236}">
                  <a16:creationId xmlns:a16="http://schemas.microsoft.com/office/drawing/2014/main" id="{05DDC0F3-939B-450A-AA9E-1D7B40236186}"/>
                </a:ext>
              </a:extLst>
            </p:cNvPr>
            <p:cNvCxnSpPr>
              <a:cxnSpLocks/>
              <a:stCxn id="168" idx="0"/>
              <a:endCxn id="129" idx="4"/>
            </p:cNvCxnSpPr>
            <p:nvPr/>
          </p:nvCxnSpPr>
          <p:spPr>
            <a:xfrm rot="16200000" flipV="1">
              <a:off x="1908343" y="5206525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4" name="Oval 65">
              <a:extLst>
                <a:ext uri="{FF2B5EF4-FFF2-40B4-BE49-F238E27FC236}">
                  <a16:creationId xmlns:a16="http://schemas.microsoft.com/office/drawing/2014/main" id="{1C0555A9-9198-40D2-8B72-83BEC9E133CA}"/>
                </a:ext>
              </a:extLst>
            </p:cNvPr>
            <p:cNvSpPr/>
            <p:nvPr/>
          </p:nvSpPr>
          <p:spPr>
            <a:xfrm>
              <a:off x="3019999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Oval 66">
              <a:extLst>
                <a:ext uri="{FF2B5EF4-FFF2-40B4-BE49-F238E27FC236}">
                  <a16:creationId xmlns:a16="http://schemas.microsoft.com/office/drawing/2014/main" id="{ADD46393-BADA-4CAC-ADC3-12CED8D6F1D3}"/>
                </a:ext>
              </a:extLst>
            </p:cNvPr>
            <p:cNvSpPr/>
            <p:nvPr/>
          </p:nvSpPr>
          <p:spPr>
            <a:xfrm>
              <a:off x="3497591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6" name="Elbow Connector 67">
              <a:extLst>
                <a:ext uri="{FF2B5EF4-FFF2-40B4-BE49-F238E27FC236}">
                  <a16:creationId xmlns:a16="http://schemas.microsoft.com/office/drawing/2014/main" id="{CDD687E3-1F2E-40AD-A6E1-DDE46DF2B8BD}"/>
                </a:ext>
              </a:extLst>
            </p:cNvPr>
            <p:cNvCxnSpPr>
              <a:cxnSpLocks/>
              <a:stCxn id="169" idx="0"/>
              <a:endCxn id="135" idx="4"/>
            </p:cNvCxnSpPr>
            <p:nvPr/>
          </p:nvCxnSpPr>
          <p:spPr>
            <a:xfrm rot="5400000" flipH="1" flipV="1">
              <a:off x="3180810" y="5166517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7" name="Elbow Connector 69">
              <a:extLst>
                <a:ext uri="{FF2B5EF4-FFF2-40B4-BE49-F238E27FC236}">
                  <a16:creationId xmlns:a16="http://schemas.microsoft.com/office/drawing/2014/main" id="{AED73D60-F4C2-49E8-8DE1-7B3E496FE246}"/>
                </a:ext>
              </a:extLst>
            </p:cNvPr>
            <p:cNvCxnSpPr>
              <a:cxnSpLocks/>
              <a:stCxn id="169" idx="0"/>
            </p:cNvCxnSpPr>
            <p:nvPr/>
          </p:nvCxnSpPr>
          <p:spPr>
            <a:xfrm rot="5400000" flipH="1" flipV="1">
              <a:off x="2736609" y="5199904"/>
              <a:ext cx="977188" cy="1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8" name="Oval 70">
              <a:extLst>
                <a:ext uri="{FF2B5EF4-FFF2-40B4-BE49-F238E27FC236}">
                  <a16:creationId xmlns:a16="http://schemas.microsoft.com/office/drawing/2014/main" id="{E9D20D12-499A-47DE-B0E0-EA31011853E6}"/>
                </a:ext>
              </a:extLst>
            </p:cNvPr>
            <p:cNvSpPr/>
            <p:nvPr/>
          </p:nvSpPr>
          <p:spPr>
            <a:xfrm>
              <a:off x="3894646" y="430048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71">
              <a:extLst>
                <a:ext uri="{FF2B5EF4-FFF2-40B4-BE49-F238E27FC236}">
                  <a16:creationId xmlns:a16="http://schemas.microsoft.com/office/drawing/2014/main" id="{D413C618-20AF-4D5F-8497-F27654C99600}"/>
                </a:ext>
              </a:extLst>
            </p:cNvPr>
            <p:cNvSpPr/>
            <p:nvPr/>
          </p:nvSpPr>
          <p:spPr>
            <a:xfrm>
              <a:off x="4372238" y="471130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0" name="Elbow Connector 72">
              <a:extLst>
                <a:ext uri="{FF2B5EF4-FFF2-40B4-BE49-F238E27FC236}">
                  <a16:creationId xmlns:a16="http://schemas.microsoft.com/office/drawing/2014/main" id="{287ACB54-A20F-46BD-A975-577FD14644A8}"/>
                </a:ext>
              </a:extLst>
            </p:cNvPr>
            <p:cNvCxnSpPr>
              <a:cxnSpLocks/>
              <a:stCxn id="170" idx="0"/>
              <a:endCxn id="139" idx="4"/>
            </p:cNvCxnSpPr>
            <p:nvPr/>
          </p:nvCxnSpPr>
          <p:spPr>
            <a:xfrm rot="5400000" flipH="1" flipV="1">
              <a:off x="4055457" y="5166514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Elbow Connector 74">
              <a:extLst>
                <a:ext uri="{FF2B5EF4-FFF2-40B4-BE49-F238E27FC236}">
                  <a16:creationId xmlns:a16="http://schemas.microsoft.com/office/drawing/2014/main" id="{FE339AF6-9AB0-4799-A0A1-9BFED390BD86}"/>
                </a:ext>
              </a:extLst>
            </p:cNvPr>
            <p:cNvCxnSpPr>
              <a:cxnSpLocks/>
              <a:stCxn id="170" idx="0"/>
              <a:endCxn id="138" idx="4"/>
            </p:cNvCxnSpPr>
            <p:nvPr/>
          </p:nvCxnSpPr>
          <p:spPr>
            <a:xfrm rot="16200000" flipV="1">
              <a:off x="3611251" y="5199896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2" name="Straight Arrow Connector 102">
              <a:extLst>
                <a:ext uri="{FF2B5EF4-FFF2-40B4-BE49-F238E27FC236}">
                  <a16:creationId xmlns:a16="http://schemas.microsoft.com/office/drawing/2014/main" id="{66ED6786-5E60-4A8A-82F1-98F63239034A}"/>
                </a:ext>
              </a:extLst>
            </p:cNvPr>
            <p:cNvCxnSpPr>
              <a:cxnSpLocks/>
              <a:stCxn id="135" idx="6"/>
              <a:endCxn id="139" idx="2"/>
            </p:cNvCxnSpPr>
            <p:nvPr/>
          </p:nvCxnSpPr>
          <p:spPr>
            <a:xfrm flipV="1">
              <a:off x="3907990" y="491671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3" name="Oval 106">
              <a:extLst>
                <a:ext uri="{FF2B5EF4-FFF2-40B4-BE49-F238E27FC236}">
                  <a16:creationId xmlns:a16="http://schemas.microsoft.com/office/drawing/2014/main" id="{C972C5A2-9D24-42F3-A213-0ECA3352C600}"/>
                </a:ext>
              </a:extLst>
            </p:cNvPr>
            <p:cNvSpPr/>
            <p:nvPr/>
          </p:nvSpPr>
          <p:spPr>
            <a:xfrm>
              <a:off x="4809042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Oval 107">
              <a:extLst>
                <a:ext uri="{FF2B5EF4-FFF2-40B4-BE49-F238E27FC236}">
                  <a16:creationId xmlns:a16="http://schemas.microsoft.com/office/drawing/2014/main" id="{9BFBD760-8B3E-4977-81CA-A7DCCCC67144}"/>
                </a:ext>
              </a:extLst>
            </p:cNvPr>
            <p:cNvSpPr/>
            <p:nvPr/>
          </p:nvSpPr>
          <p:spPr>
            <a:xfrm>
              <a:off x="5286634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5" name="Straight Arrow Connector 108">
              <a:extLst>
                <a:ext uri="{FF2B5EF4-FFF2-40B4-BE49-F238E27FC236}">
                  <a16:creationId xmlns:a16="http://schemas.microsoft.com/office/drawing/2014/main" id="{1F83D9D2-9CEB-4C97-842B-E452C77A4C2B}"/>
                </a:ext>
              </a:extLst>
            </p:cNvPr>
            <p:cNvCxnSpPr>
              <a:cxnSpLocks/>
              <a:stCxn id="144" idx="6"/>
              <a:endCxn id="149" idx="2"/>
            </p:cNvCxnSpPr>
            <p:nvPr/>
          </p:nvCxnSpPr>
          <p:spPr>
            <a:xfrm flipV="1">
              <a:off x="5697033" y="491009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6" name="Elbow Connector 109">
              <a:extLst>
                <a:ext uri="{FF2B5EF4-FFF2-40B4-BE49-F238E27FC236}">
                  <a16:creationId xmlns:a16="http://schemas.microsoft.com/office/drawing/2014/main" id="{B44C4839-6F48-485F-A94C-F6F95129EC7B}"/>
                </a:ext>
              </a:extLst>
            </p:cNvPr>
            <p:cNvCxnSpPr>
              <a:cxnSpLocks/>
              <a:stCxn id="171" idx="0"/>
            </p:cNvCxnSpPr>
            <p:nvPr/>
          </p:nvCxnSpPr>
          <p:spPr>
            <a:xfrm rot="5400000" flipH="1" flipV="1">
              <a:off x="4969855" y="5166519"/>
              <a:ext cx="566371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7" name="Elbow Connector 111">
              <a:extLst>
                <a:ext uri="{FF2B5EF4-FFF2-40B4-BE49-F238E27FC236}">
                  <a16:creationId xmlns:a16="http://schemas.microsoft.com/office/drawing/2014/main" id="{9EADFFE1-B490-47D0-9739-28E3BF2BE0CB}"/>
                </a:ext>
              </a:extLst>
            </p:cNvPr>
            <p:cNvCxnSpPr>
              <a:cxnSpLocks/>
              <a:stCxn id="171" idx="0"/>
              <a:endCxn id="143" idx="4"/>
            </p:cNvCxnSpPr>
            <p:nvPr/>
          </p:nvCxnSpPr>
          <p:spPr>
            <a:xfrm rot="16200000" flipV="1">
              <a:off x="4525647" y="5199899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8" name="Oval 112">
              <a:extLst>
                <a:ext uri="{FF2B5EF4-FFF2-40B4-BE49-F238E27FC236}">
                  <a16:creationId xmlns:a16="http://schemas.microsoft.com/office/drawing/2014/main" id="{2AE3168A-DE26-4371-A1F1-22B0AB7F9E26}"/>
                </a:ext>
              </a:extLst>
            </p:cNvPr>
            <p:cNvSpPr/>
            <p:nvPr/>
          </p:nvSpPr>
          <p:spPr>
            <a:xfrm>
              <a:off x="5637303" y="429386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13">
              <a:extLst>
                <a:ext uri="{FF2B5EF4-FFF2-40B4-BE49-F238E27FC236}">
                  <a16:creationId xmlns:a16="http://schemas.microsoft.com/office/drawing/2014/main" id="{79EEBC1B-A299-49E1-83AD-59297D1C8C84}"/>
                </a:ext>
              </a:extLst>
            </p:cNvPr>
            <p:cNvSpPr/>
            <p:nvPr/>
          </p:nvSpPr>
          <p:spPr>
            <a:xfrm>
              <a:off x="6114895" y="470468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0" name="Elbow Connector 114">
              <a:extLst>
                <a:ext uri="{FF2B5EF4-FFF2-40B4-BE49-F238E27FC236}">
                  <a16:creationId xmlns:a16="http://schemas.microsoft.com/office/drawing/2014/main" id="{C2B969E6-0E8F-45CC-9D64-FEB65A11266F}"/>
                </a:ext>
              </a:extLst>
            </p:cNvPr>
            <p:cNvCxnSpPr>
              <a:cxnSpLocks/>
              <a:stCxn id="172" idx="0"/>
              <a:endCxn id="149" idx="4"/>
            </p:cNvCxnSpPr>
            <p:nvPr/>
          </p:nvCxnSpPr>
          <p:spPr>
            <a:xfrm rot="5400000" flipH="1" flipV="1">
              <a:off x="5798114" y="5159891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Elbow Connector 116">
              <a:extLst>
                <a:ext uri="{FF2B5EF4-FFF2-40B4-BE49-F238E27FC236}">
                  <a16:creationId xmlns:a16="http://schemas.microsoft.com/office/drawing/2014/main" id="{F2370E0D-2D39-4EC8-80E4-18E26578B8DC}"/>
                </a:ext>
              </a:extLst>
            </p:cNvPr>
            <p:cNvCxnSpPr>
              <a:cxnSpLocks/>
              <a:stCxn id="172" idx="0"/>
              <a:endCxn id="148" idx="4"/>
            </p:cNvCxnSpPr>
            <p:nvPr/>
          </p:nvCxnSpPr>
          <p:spPr>
            <a:xfrm rot="16200000" flipV="1">
              <a:off x="5353908" y="5193273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2" name="Oval 117">
              <a:extLst>
                <a:ext uri="{FF2B5EF4-FFF2-40B4-BE49-F238E27FC236}">
                  <a16:creationId xmlns:a16="http://schemas.microsoft.com/office/drawing/2014/main" id="{F1CBF721-56C4-4352-A00C-E94236CCCE88}"/>
                </a:ext>
              </a:extLst>
            </p:cNvPr>
            <p:cNvSpPr/>
            <p:nvPr/>
          </p:nvSpPr>
          <p:spPr>
            <a:xfrm>
              <a:off x="6511950" y="4293858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Oval 118">
              <a:extLst>
                <a:ext uri="{FF2B5EF4-FFF2-40B4-BE49-F238E27FC236}">
                  <a16:creationId xmlns:a16="http://schemas.microsoft.com/office/drawing/2014/main" id="{0F4B00AB-DB5D-4248-A359-101376C7CAD2}"/>
                </a:ext>
              </a:extLst>
            </p:cNvPr>
            <p:cNvSpPr/>
            <p:nvPr/>
          </p:nvSpPr>
          <p:spPr>
            <a:xfrm>
              <a:off x="6989542" y="4704678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4" name="Elbow Connector 119">
              <a:extLst>
                <a:ext uri="{FF2B5EF4-FFF2-40B4-BE49-F238E27FC236}">
                  <a16:creationId xmlns:a16="http://schemas.microsoft.com/office/drawing/2014/main" id="{AB1BFD7E-FFE0-498C-B8CF-E8ACFF3B8A18}"/>
                </a:ext>
              </a:extLst>
            </p:cNvPr>
            <p:cNvCxnSpPr>
              <a:cxnSpLocks/>
              <a:stCxn id="173" idx="0"/>
              <a:endCxn id="153" idx="4"/>
            </p:cNvCxnSpPr>
            <p:nvPr/>
          </p:nvCxnSpPr>
          <p:spPr>
            <a:xfrm rot="5400000" flipH="1" flipV="1">
              <a:off x="6672761" y="5159888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5" name="Elbow Connector 121">
              <a:extLst>
                <a:ext uri="{FF2B5EF4-FFF2-40B4-BE49-F238E27FC236}">
                  <a16:creationId xmlns:a16="http://schemas.microsoft.com/office/drawing/2014/main" id="{2D6DF309-9CD2-4715-B6F8-D1FAA5E632E5}"/>
                </a:ext>
              </a:extLst>
            </p:cNvPr>
            <p:cNvCxnSpPr>
              <a:cxnSpLocks/>
              <a:stCxn id="173" idx="0"/>
              <a:endCxn id="152" idx="4"/>
            </p:cNvCxnSpPr>
            <p:nvPr/>
          </p:nvCxnSpPr>
          <p:spPr>
            <a:xfrm rot="16200000" flipV="1">
              <a:off x="6228555" y="5193270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6" name="Straight Arrow Connector 122">
              <a:extLst>
                <a:ext uri="{FF2B5EF4-FFF2-40B4-BE49-F238E27FC236}">
                  <a16:creationId xmlns:a16="http://schemas.microsoft.com/office/drawing/2014/main" id="{D2D41B48-FDC0-4EB3-8050-D74FCC21463E}"/>
                </a:ext>
              </a:extLst>
            </p:cNvPr>
            <p:cNvCxnSpPr>
              <a:cxnSpLocks/>
              <a:stCxn id="149" idx="6"/>
              <a:endCxn id="153" idx="2"/>
            </p:cNvCxnSpPr>
            <p:nvPr/>
          </p:nvCxnSpPr>
          <p:spPr>
            <a:xfrm flipV="1">
              <a:off x="6525294" y="491008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7" name="Straight Arrow Connector 123">
              <a:extLst>
                <a:ext uri="{FF2B5EF4-FFF2-40B4-BE49-F238E27FC236}">
                  <a16:creationId xmlns:a16="http://schemas.microsoft.com/office/drawing/2014/main" id="{F2D41EF1-C6E0-472E-BCBF-43D7FA5946BE}"/>
                </a:ext>
              </a:extLst>
            </p:cNvPr>
            <p:cNvCxnSpPr>
              <a:cxnSpLocks/>
              <a:stCxn id="139" idx="6"/>
              <a:endCxn id="144" idx="2"/>
            </p:cNvCxnSpPr>
            <p:nvPr/>
          </p:nvCxnSpPr>
          <p:spPr>
            <a:xfrm>
              <a:off x="4782637" y="491671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8" name="Straight Arrow Connector 127">
              <a:extLst>
                <a:ext uri="{FF2B5EF4-FFF2-40B4-BE49-F238E27FC236}">
                  <a16:creationId xmlns:a16="http://schemas.microsoft.com/office/drawing/2014/main" id="{04BF53A4-4D8F-4C68-9D72-8DFA36605ED9}"/>
                </a:ext>
              </a:extLst>
            </p:cNvPr>
            <p:cNvCxnSpPr>
              <a:cxnSpLocks/>
              <a:stCxn id="134" idx="2"/>
              <a:endCxn id="129" idx="6"/>
            </p:cNvCxnSpPr>
            <p:nvPr/>
          </p:nvCxnSpPr>
          <p:spPr>
            <a:xfrm flipH="1">
              <a:off x="2602137" y="450589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9" name="Straight Arrow Connector 130">
              <a:extLst>
                <a:ext uri="{FF2B5EF4-FFF2-40B4-BE49-F238E27FC236}">
                  <a16:creationId xmlns:a16="http://schemas.microsoft.com/office/drawing/2014/main" id="{5BD9749C-E4F1-4DD2-A2AE-88E6BC863248}"/>
                </a:ext>
              </a:extLst>
            </p:cNvPr>
            <p:cNvCxnSpPr>
              <a:cxnSpLocks/>
              <a:stCxn id="138" idx="2"/>
              <a:endCxn id="134" idx="6"/>
            </p:cNvCxnSpPr>
            <p:nvPr/>
          </p:nvCxnSpPr>
          <p:spPr>
            <a:xfrm flipH="1">
              <a:off x="3430398" y="450589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0" name="Straight Arrow Connector 133">
              <a:extLst>
                <a:ext uri="{FF2B5EF4-FFF2-40B4-BE49-F238E27FC236}">
                  <a16:creationId xmlns:a16="http://schemas.microsoft.com/office/drawing/2014/main" id="{C7B8F169-9B99-47CC-85AE-E5F8D0E59A68}"/>
                </a:ext>
              </a:extLst>
            </p:cNvPr>
            <p:cNvCxnSpPr>
              <a:cxnSpLocks/>
              <a:stCxn id="143" idx="2"/>
              <a:endCxn id="138" idx="6"/>
            </p:cNvCxnSpPr>
            <p:nvPr/>
          </p:nvCxnSpPr>
          <p:spPr>
            <a:xfrm flipH="1" flipV="1">
              <a:off x="4305045" y="450589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1" name="Straight Arrow Connector 136">
              <a:extLst>
                <a:ext uri="{FF2B5EF4-FFF2-40B4-BE49-F238E27FC236}">
                  <a16:creationId xmlns:a16="http://schemas.microsoft.com/office/drawing/2014/main" id="{EA39D622-6A15-408F-80B7-32ADB2A29E74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>
              <a:off x="5219441" y="449927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2" name="Straight Arrow Connector 140">
              <a:extLst>
                <a:ext uri="{FF2B5EF4-FFF2-40B4-BE49-F238E27FC236}">
                  <a16:creationId xmlns:a16="http://schemas.microsoft.com/office/drawing/2014/main" id="{2EAA5BD9-B234-462E-81B9-B309D0802057}"/>
                </a:ext>
              </a:extLst>
            </p:cNvPr>
            <p:cNvCxnSpPr>
              <a:cxnSpLocks/>
              <a:stCxn id="152" idx="2"/>
              <a:endCxn id="148" idx="6"/>
            </p:cNvCxnSpPr>
            <p:nvPr/>
          </p:nvCxnSpPr>
          <p:spPr>
            <a:xfrm flipH="1">
              <a:off x="6047702" y="449926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3" name="Rounded Rectangle 144">
              <a:extLst>
                <a:ext uri="{FF2B5EF4-FFF2-40B4-BE49-F238E27FC236}">
                  <a16:creationId xmlns:a16="http://schemas.microsoft.com/office/drawing/2014/main" id="{08F3B53C-E8AE-4018-BFC5-70595EFEFE54}"/>
                </a:ext>
              </a:extLst>
            </p:cNvPr>
            <p:cNvSpPr/>
            <p:nvPr/>
          </p:nvSpPr>
          <p:spPr>
            <a:xfrm>
              <a:off x="3793088" y="3290123"/>
              <a:ext cx="1979097" cy="533214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Concatenate</a:t>
              </a:r>
            </a:p>
          </p:txBody>
        </p:sp>
        <p:cxnSp>
          <p:nvCxnSpPr>
            <p:cNvPr id="164" name="Elbow Connector 145">
              <a:extLst>
                <a:ext uri="{FF2B5EF4-FFF2-40B4-BE49-F238E27FC236}">
                  <a16:creationId xmlns:a16="http://schemas.microsoft.com/office/drawing/2014/main" id="{0E917638-6864-4DBF-8F6B-5AF2FA6A78A6}"/>
                </a:ext>
              </a:extLst>
            </p:cNvPr>
            <p:cNvCxnSpPr>
              <a:cxnSpLocks/>
              <a:stCxn id="129" idx="0"/>
              <a:endCxn id="163" idx="2"/>
            </p:cNvCxnSpPr>
            <p:nvPr/>
          </p:nvCxnSpPr>
          <p:spPr>
            <a:xfrm rot="5400000" flipH="1" flipV="1">
              <a:off x="3347899" y="2872376"/>
              <a:ext cx="483776" cy="238569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5" name="Elbow Connector 148">
              <a:extLst>
                <a:ext uri="{FF2B5EF4-FFF2-40B4-BE49-F238E27FC236}">
                  <a16:creationId xmlns:a16="http://schemas.microsoft.com/office/drawing/2014/main" id="{516AF175-1C12-47B4-82D8-CC35AE5D8C46}"/>
                </a:ext>
              </a:extLst>
            </p:cNvPr>
            <p:cNvCxnSpPr>
              <a:cxnSpLocks/>
              <a:stCxn id="153" idx="0"/>
              <a:endCxn id="163" idx="2"/>
            </p:cNvCxnSpPr>
            <p:nvPr/>
          </p:nvCxnSpPr>
          <p:spPr>
            <a:xfrm rot="16200000" flipV="1">
              <a:off x="5548020" y="3057955"/>
              <a:ext cx="881341" cy="2412105"/>
            </a:xfrm>
            <a:prstGeom prst="bentConnector3">
              <a:avLst>
                <a:gd name="adj1" fmla="val 72232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6" name="Straight Arrow Connector 151">
              <a:extLst>
                <a:ext uri="{FF2B5EF4-FFF2-40B4-BE49-F238E27FC236}">
                  <a16:creationId xmlns:a16="http://schemas.microsoft.com/office/drawing/2014/main" id="{85761EB4-4D0F-4A60-A87B-3CB4256333AA}"/>
                </a:ext>
              </a:extLst>
            </p:cNvPr>
            <p:cNvCxnSpPr>
              <a:cxnSpLocks/>
              <a:stCxn id="163" idx="0"/>
            </p:cNvCxnSpPr>
            <p:nvPr/>
          </p:nvCxnSpPr>
          <p:spPr>
            <a:xfrm flipV="1">
              <a:off x="4782637" y="2988129"/>
              <a:ext cx="0" cy="301994"/>
            </a:xfrm>
            <a:prstGeom prst="straightConnector1">
              <a:avLst/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7" name="Rectangle 57">
              <a:extLst>
                <a:ext uri="{FF2B5EF4-FFF2-40B4-BE49-F238E27FC236}">
                  <a16:creationId xmlns:a16="http://schemas.microsoft.com/office/drawing/2014/main" id="{F42059DF-E689-420E-A2A0-0B2DBA5AFA38}"/>
                </a:ext>
              </a:extLst>
            </p:cNvPr>
            <p:cNvSpPr/>
            <p:nvPr/>
          </p:nvSpPr>
          <p:spPr>
            <a:xfrm>
              <a:off x="1950098" y="2787588"/>
              <a:ext cx="5665075" cy="30879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30">
              <a:extLst>
                <a:ext uri="{FF2B5EF4-FFF2-40B4-BE49-F238E27FC236}">
                  <a16:creationId xmlns:a16="http://schemas.microsoft.com/office/drawing/2014/main" id="{D4364BAB-394F-4A2D-8CAC-A4B35939D3B0}"/>
                </a:ext>
              </a:extLst>
            </p:cNvPr>
            <p:cNvSpPr/>
            <p:nvPr/>
          </p:nvSpPr>
          <p:spPr>
            <a:xfrm>
              <a:off x="2191742" y="5695124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65">
              <a:extLst>
                <a:ext uri="{FF2B5EF4-FFF2-40B4-BE49-F238E27FC236}">
                  <a16:creationId xmlns:a16="http://schemas.microsoft.com/office/drawing/2014/main" id="{F73FF049-FA31-4210-BF41-DA2430CA50F4}"/>
                </a:ext>
              </a:extLst>
            </p:cNvPr>
            <p:cNvSpPr/>
            <p:nvPr/>
          </p:nvSpPr>
          <p:spPr>
            <a:xfrm>
              <a:off x="3020003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70">
              <a:extLst>
                <a:ext uri="{FF2B5EF4-FFF2-40B4-BE49-F238E27FC236}">
                  <a16:creationId xmlns:a16="http://schemas.microsoft.com/office/drawing/2014/main" id="{4FB8D0B9-CDC4-403A-A9E2-C1520042FA7B}"/>
                </a:ext>
              </a:extLst>
            </p:cNvPr>
            <p:cNvSpPr/>
            <p:nvPr/>
          </p:nvSpPr>
          <p:spPr>
            <a:xfrm>
              <a:off x="3894650" y="5688495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06">
              <a:extLst>
                <a:ext uri="{FF2B5EF4-FFF2-40B4-BE49-F238E27FC236}">
                  <a16:creationId xmlns:a16="http://schemas.microsoft.com/office/drawing/2014/main" id="{1CCC9BB1-50E9-41B5-A9EF-229EF8EE46DA}"/>
                </a:ext>
              </a:extLst>
            </p:cNvPr>
            <p:cNvSpPr/>
            <p:nvPr/>
          </p:nvSpPr>
          <p:spPr>
            <a:xfrm>
              <a:off x="4809046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Oval 112">
              <a:extLst>
                <a:ext uri="{FF2B5EF4-FFF2-40B4-BE49-F238E27FC236}">
                  <a16:creationId xmlns:a16="http://schemas.microsoft.com/office/drawing/2014/main" id="{F3CCB6D9-63DD-4F22-8005-A8B332522F12}"/>
                </a:ext>
              </a:extLst>
            </p:cNvPr>
            <p:cNvSpPr/>
            <p:nvPr/>
          </p:nvSpPr>
          <p:spPr>
            <a:xfrm>
              <a:off x="5637307" y="5681872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Oval 117">
              <a:extLst>
                <a:ext uri="{FF2B5EF4-FFF2-40B4-BE49-F238E27FC236}">
                  <a16:creationId xmlns:a16="http://schemas.microsoft.com/office/drawing/2014/main" id="{D85E7D06-7F51-487C-B467-1DBB0585BC2F}"/>
                </a:ext>
              </a:extLst>
            </p:cNvPr>
            <p:cNvSpPr/>
            <p:nvPr/>
          </p:nvSpPr>
          <p:spPr>
            <a:xfrm>
              <a:off x="6511954" y="5681869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4" name="Picture 6" descr="jpg_culogo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1064472" y="733516"/>
            <a:ext cx="4118631" cy="271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7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324255" y="640976"/>
            <a:ext cx="2885155" cy="2772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5"/>
          <p:cNvSpPr>
            <a:spLocks noChangeArrowheads="1"/>
          </p:cNvSpPr>
          <p:nvPr/>
        </p:nvSpPr>
        <p:spPr bwMode="auto">
          <a:xfrm>
            <a:off x="228900" y="463661"/>
            <a:ext cx="45242240" cy="3281476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4906411"/>
            <a:r>
              <a:rPr lang="en-US" altLang="zh-CN" sz="5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Discriminative Features from Spectrograms using Center Loss for Speech Emotion Recognition</a:t>
            </a:r>
          </a:p>
          <a:p>
            <a:pPr algn="ctr" defTabSz="4906411"/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Dongyang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Zhiyong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Runnan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Xixin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 Jia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Helen Meng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1,3</a:t>
            </a:r>
          </a:p>
          <a:p>
            <a:pPr algn="ctr" defTabSz="4906411">
              <a:spcBef>
                <a:spcPts val="966"/>
              </a:spcBef>
              <a:spcAft>
                <a:spcPts val="966"/>
              </a:spcAft>
            </a:pP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Tsinghua-CUHK Joint Research Center for Media Sciences, Technologies and Systems, Graduate School at Shenzhen, Tsinghua University, Shenzhen, China</a:t>
            </a:r>
            <a:b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 National Laboratory for Information Science and Technology (</a:t>
            </a:r>
            <a:r>
              <a:rPr lang="en-US" altLang="zh-CN" sz="362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TNList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Department of Computer Science and Technology, Tsinghua University, Beijing, China</a:t>
            </a:r>
          </a:p>
          <a:p>
            <a:pPr algn="ctr" defTabSz="4906411">
              <a:lnSpc>
                <a:spcPts val="2000"/>
              </a:lnSpc>
              <a:spcBef>
                <a:spcPts val="966"/>
              </a:spcBef>
              <a:spcAft>
                <a:spcPts val="966"/>
              </a:spcAft>
            </a:pP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Systems Engineering and Engineering Management, The Chinese University of Hong Kong</a:t>
            </a:r>
          </a:p>
        </p:txBody>
      </p:sp>
      <p:sp>
        <p:nvSpPr>
          <p:cNvPr id="64" name="Rectangle 5"/>
          <p:cNvSpPr>
            <a:spLocks noChangeArrowheads="1"/>
          </p:cNvSpPr>
          <p:nvPr/>
        </p:nvSpPr>
        <p:spPr bwMode="auto">
          <a:xfrm>
            <a:off x="263340" y="5095071"/>
            <a:ext cx="10719811" cy="1322102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Identify the emotional state from speech</a:t>
            </a: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65" name="Rectangle 14"/>
          <p:cNvSpPr>
            <a:spLocks noChangeArrowheads="1"/>
          </p:cNvSpPr>
          <p:nvPr/>
        </p:nvSpPr>
        <p:spPr bwMode="auto">
          <a:xfrm>
            <a:off x="242350" y="4257777"/>
            <a:ext cx="10740801" cy="8160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553" tIns="90553" rIns="90553" bIns="90553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altLang="zh-CN" sz="402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zh-CN" sz="321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ectangle 5"/>
          <p:cNvSpPr>
            <a:spLocks noChangeArrowheads="1"/>
          </p:cNvSpPr>
          <p:nvPr/>
        </p:nvSpPr>
        <p:spPr bwMode="auto">
          <a:xfrm>
            <a:off x="14330115" y="4784373"/>
            <a:ext cx="12309074" cy="11248514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wrap="square" tIns="92002" bIns="92002"/>
          <a:lstStyle/>
          <a:p>
            <a:pPr marL="517927" indent="-459976" algn="just" defTabSz="4200987">
              <a:buBlip>
                <a:blip r:embed="rId23"/>
              </a:buBlip>
            </a:pPr>
            <a:endParaRPr lang="en-US" altLang="zh-CN" sz="3622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14" name="Rectangle 14"/>
          <p:cNvSpPr>
            <a:spLocks noChangeArrowheads="1"/>
          </p:cNvSpPr>
          <p:nvPr/>
        </p:nvSpPr>
        <p:spPr bwMode="auto">
          <a:xfrm>
            <a:off x="11240174" y="4255667"/>
            <a:ext cx="34230967" cy="8621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  <a:r>
              <a:rPr lang="zh-CN" altLang="en-US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 </a:t>
            </a:r>
          </a:p>
        </p:txBody>
      </p:sp>
      <p:sp>
        <p:nvSpPr>
          <p:cNvPr id="2504" name="Rectangle 2045"/>
          <p:cNvSpPr>
            <a:spLocks noChangeArrowheads="1"/>
          </p:cNvSpPr>
          <p:nvPr/>
        </p:nvSpPr>
        <p:spPr bwMode="auto">
          <a:xfrm>
            <a:off x="1443790" y="-1513971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6" name="Rectangle 2047"/>
          <p:cNvSpPr>
            <a:spLocks noChangeArrowheads="1"/>
          </p:cNvSpPr>
          <p:nvPr/>
        </p:nvSpPr>
        <p:spPr bwMode="auto">
          <a:xfrm>
            <a:off x="1597127" y="-1360635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97127" y="-1275610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750463" y="-1026835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1443790" y="-1103503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24251" y="-90902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0462"/>
          </a:p>
        </p:txBody>
      </p:sp>
      <p:sp>
        <p:nvSpPr>
          <p:cNvPr id="25" name="Rectangle 24"/>
          <p:cNvSpPr/>
          <p:nvPr/>
        </p:nvSpPr>
        <p:spPr bwMode="auto">
          <a:xfrm>
            <a:off x="29996486" y="5633225"/>
            <a:ext cx="130226" cy="194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329184" tIns="329184" rIns="329184" bIns="329184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31353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29986153" y="6188619"/>
            <a:ext cx="130226" cy="194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329184" tIns="329184" rIns="329184" bIns="329184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31353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78" name="Rectangle 14"/>
          <p:cNvSpPr>
            <a:spLocks noChangeArrowheads="1"/>
          </p:cNvSpPr>
          <p:nvPr/>
        </p:nvSpPr>
        <p:spPr bwMode="auto">
          <a:xfrm>
            <a:off x="262518" y="15948902"/>
            <a:ext cx="34230967" cy="7293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Experiments and Results</a:t>
            </a:r>
          </a:p>
        </p:txBody>
      </p:sp>
      <p:sp>
        <p:nvSpPr>
          <p:cNvPr id="87" name="Rectangle 5">
            <a:extLst>
              <a:ext uri="{FF2B5EF4-FFF2-40B4-BE49-F238E27FC236}">
                <a16:creationId xmlns:a16="http://schemas.microsoft.com/office/drawing/2014/main" id="{8388EB6B-ABD2-DE46-B8FA-3FD7F04E6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18" y="16787105"/>
            <a:ext cx="10618710" cy="1040733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Setup</a:t>
            </a:r>
          </a:p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Data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Dataset: IEMOCAP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</a:t>
            </a: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Neutral, angry, happy, sad and excited (﻿merges happy and excited as happy, ﻿5531 utterances)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﻿﻿5 subsets (keep the emotion distribution), 4 subsets for training, half of the last subset as development set and half as test set</a:t>
            </a:r>
          </a:p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Settings of spectrograms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Model input: log scale STFT spectrogram or Mel-spectrogram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Hamming window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Window size: 40msec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Window Shift: 10msec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Sample rate</a:t>
            </a:r>
            <a:r>
              <a:rPr lang="zh-CN" altLang="en-US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： </a:t>
            </a: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16KHz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DTF length: 1024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number of Mel bands: 128</a:t>
            </a:r>
          </a:p>
          <a:p>
            <a:pPr marL="968967" lvl="1" indent="-5715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Metrics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unweighted accuracy: UA, the mean value of the recall for each class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weighed accuracy: WA,  the number of correctly classified samples divided by the total amount of samples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88" name="Rectangle 14">
            <a:extLst>
              <a:ext uri="{FF2B5EF4-FFF2-40B4-BE49-F238E27FC236}">
                <a16:creationId xmlns:a16="http://schemas.microsoft.com/office/drawing/2014/main" id="{045DE6B6-3412-0949-A6AB-58D0AADC6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2444" y="15960880"/>
            <a:ext cx="10838696" cy="7256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 Conclusion</a:t>
            </a:r>
          </a:p>
        </p:txBody>
      </p:sp>
      <p:sp>
        <p:nvSpPr>
          <p:cNvPr id="89" name="Rectangle 18">
            <a:extLst>
              <a:ext uri="{FF2B5EF4-FFF2-40B4-BE49-F238E27FC236}">
                <a16:creationId xmlns:a16="http://schemas.microsoft.com/office/drawing/2014/main" id="{076540A0-6CDD-7546-B308-6FD38D41626F}"/>
              </a:ext>
            </a:extLst>
          </p:cNvPr>
          <p:cNvSpPr/>
          <p:nvPr/>
        </p:nvSpPr>
        <p:spPr>
          <a:xfrm>
            <a:off x="34632444" y="24300526"/>
            <a:ext cx="106946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DengXian"/>
              </a:rPr>
              <a:t> This work is supported by National Natural Science Foundation of China (NSFC) (61433018, 61375027), joint research fund of NSFC-RGC (Research Grant Council of Hong Kong) (61531166002, N CUHK404/15) and National Social Science Foundation of China (13&amp;ZD189)</a:t>
            </a:r>
            <a:endParaRPr lang="zh-TW" altLang="zh-HK" sz="2800" dirty="0">
              <a:solidFill>
                <a:srgbClr val="000000"/>
              </a:solidFill>
              <a:latin typeface="Times New Roman" panose="02020603050405020304" pitchFamily="18" charset="0"/>
              <a:ea typeface="DengXian"/>
            </a:endParaRPr>
          </a:p>
        </p:txBody>
      </p:sp>
      <p:sp>
        <p:nvSpPr>
          <p:cNvPr id="90" name="Rectangle 14">
            <a:extLst>
              <a:ext uri="{FF2B5EF4-FFF2-40B4-BE49-F238E27FC236}">
                <a16:creationId xmlns:a16="http://schemas.microsoft.com/office/drawing/2014/main" id="{236A2AE7-9DD3-8947-AA3B-536F22A89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9031" y="23084829"/>
            <a:ext cx="10838695" cy="7223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Acknowledgment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25620" y="16802271"/>
                <a:ext cx="10945519" cy="549549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Conclusion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Introducing center loss with proper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could effectively improve the SER performance on bath STFT spectrogram and Mel-spectrogram input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Mel-spectrogram input, reducing the dimension based on human hearing characteristics, over performs STFT spectrogram input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﻿The 2-D PCA embedding illustrated the discriminative power when using center loss, ﻿which enables the neural network to learn more effective features for SER</a:t>
                </a:r>
              </a:p>
            </p:txBody>
          </p:sp>
        </mc:Choice>
        <mc:Fallback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25620" y="16802271"/>
                <a:ext cx="10945519" cy="5495490"/>
              </a:xfrm>
              <a:prstGeom prst="rect">
                <a:avLst/>
              </a:prstGeom>
              <a:blipFill>
                <a:blip r:embed="rId24"/>
                <a:stretch>
                  <a:fillRect t="-691" r="-1392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3DC04F4-FF6F-4E41-8351-396BA5E9FCBC}"/>
              </a:ext>
            </a:extLst>
          </p:cNvPr>
          <p:cNvSpPr/>
          <p:nvPr/>
        </p:nvSpPr>
        <p:spPr>
          <a:xfrm>
            <a:off x="161417" y="8675420"/>
            <a:ext cx="10719811" cy="5170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7927" indent="-459976" algn="just" defTabSz="4200987">
              <a:buBlip>
                <a:blip r:embed="rId23"/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Challenge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Emotions are naturally ambiguous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How to extract features containing enough emotional information</a:t>
            </a: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Introduce center loss together with </a:t>
            </a:r>
            <a:r>
              <a:rPr lang="en-US" altLang="zh-CN" sz="3219" dirty="0" err="1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softmax</a:t>
            </a: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3219" dirty="0" err="1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corss</a:t>
            </a: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-entropy loss in SER task to learn discriminative features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Extract features and identify emotions directly from spectrograms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D3DF9D88-9F64-D543-B7FD-1247E223D8E6}"/>
              </a:ext>
            </a:extLst>
          </p:cNvPr>
          <p:cNvGrpSpPr/>
          <p:nvPr/>
        </p:nvGrpSpPr>
        <p:grpSpPr>
          <a:xfrm>
            <a:off x="1629656" y="6972518"/>
            <a:ext cx="7451875" cy="913545"/>
            <a:chOff x="1267307" y="4562350"/>
            <a:chExt cx="7451875" cy="913545"/>
          </a:xfrm>
        </p:grpSpPr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4DF94FE7-60D3-1047-9794-A6D092775989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>
              <a:off x="3321384" y="5016804"/>
              <a:ext cx="720539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772E320-7E41-A24D-8790-24147735B858}"/>
                </a:ext>
              </a:extLst>
            </p:cNvPr>
            <p:cNvSpPr/>
            <p:nvPr/>
          </p:nvSpPr>
          <p:spPr>
            <a:xfrm>
              <a:off x="4041923" y="456235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3A3BA58C-C521-424F-928E-417AD6DCB823}"/>
                </a:ext>
              </a:extLst>
            </p:cNvPr>
            <p:cNvCxnSpPr>
              <a:cxnSpLocks/>
              <a:stCxn id="212" idx="6"/>
              <a:endCxn id="215" idx="2"/>
            </p:cNvCxnSpPr>
            <p:nvPr/>
          </p:nvCxnSpPr>
          <p:spPr>
            <a:xfrm>
              <a:off x="6096000" y="5016804"/>
              <a:ext cx="569105" cy="463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84D0C0EB-533F-FA4B-82AC-41ABB6CDA643}"/>
                </a:ext>
              </a:extLst>
            </p:cNvPr>
            <p:cNvSpPr txBox="1"/>
            <p:nvPr/>
          </p:nvSpPr>
          <p:spPr>
            <a:xfrm>
              <a:off x="4230892" y="4724416"/>
              <a:ext cx="162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Features</a:t>
              </a: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15C52DA4-8CAE-E647-A3D7-B09D7F0F6688}"/>
                </a:ext>
              </a:extLst>
            </p:cNvPr>
            <p:cNvSpPr/>
            <p:nvPr/>
          </p:nvSpPr>
          <p:spPr>
            <a:xfrm>
              <a:off x="6665105" y="4566987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5276C6A-AD55-5746-ABAA-BA4EE0BD1731}"/>
                </a:ext>
              </a:extLst>
            </p:cNvPr>
            <p:cNvSpPr txBox="1"/>
            <p:nvPr/>
          </p:nvSpPr>
          <p:spPr>
            <a:xfrm>
              <a:off x="6854074" y="4729053"/>
              <a:ext cx="15710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Emotion</a:t>
              </a: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7A269AA1-679A-F24A-8CAE-513ACEB096A4}"/>
                </a:ext>
              </a:extLst>
            </p:cNvPr>
            <p:cNvSpPr/>
            <p:nvPr/>
          </p:nvSpPr>
          <p:spPr>
            <a:xfrm>
              <a:off x="1267307" y="456235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479C118-531E-EA41-88A8-A5FA37768FFD}"/>
                </a:ext>
              </a:extLst>
            </p:cNvPr>
            <p:cNvSpPr txBox="1"/>
            <p:nvPr/>
          </p:nvSpPr>
          <p:spPr>
            <a:xfrm>
              <a:off x="1456276" y="4724416"/>
              <a:ext cx="13564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Speech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9" name="Rectangle 5">
                <a:extLst>
                  <a:ext uri="{FF2B5EF4-FFF2-40B4-BE49-F238E27FC236}">
                    <a16:creationId xmlns:a16="http://schemas.microsoft.com/office/drawing/2014/main" id="{0F15D574-D940-5A46-A4E6-798570439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55930" y="5362571"/>
                <a:ext cx="10719811" cy="10291444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Architecture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Input: variable length spectrograms (STFT or Mel-spectrograms)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CNN layers: extract spatial information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Bi-RNN: compresses the variable length sequence down to a fixed-length vector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FC1: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output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as the learned feature and calculate center loss according to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FC2: outputs posterior class probabilities, used to calculate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enctropy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Loss: enables the network to learn separable features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Center Loss: ﻿pulls the features belonging to the same emotion category to their center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622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Cross-entropy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﻿in inverse proportion to the sample number of the </a:t>
                </a:r>
                <a14:m>
                  <m:oMath xmlns:m="http://schemas.openxmlformats.org/officeDocument/2006/math">
                    <m:r>
                      <a:rPr lang="en-US" altLang="zh-CN" sz="3219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in training set</a:t>
                </a: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9" name="Rectangle 5">
                <a:extLst>
                  <a:ext uri="{FF2B5EF4-FFF2-40B4-BE49-F238E27FC236}">
                    <a16:creationId xmlns:a16="http://schemas.microsoft.com/office/drawing/2014/main" id="{0F15D574-D940-5A46-A4E6-798570439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55930" y="5362571"/>
                <a:ext cx="10719811" cy="10291444"/>
              </a:xfrm>
              <a:prstGeom prst="rect">
                <a:avLst/>
              </a:prstGeom>
              <a:blipFill>
                <a:blip r:embed="rId25"/>
                <a:stretch>
                  <a:fillRect t="-369" r="-1420" b="-862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63292" y="5167105"/>
                <a:ext cx="10719811" cy="1048691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Center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3219" b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center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the global class center of features corresponding to the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emotion, ﻿updated per mini-batch iteration</a:t>
                </a:r>
                <a:endParaRPr lang="en-US" altLang="zh-CN" sz="3622" i="1" dirty="0">
                  <a:solidFill>
                    <a:srgbClr val="000000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22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3219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19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altLang="zh-CN" sz="3622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﻿the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center of features from a mini-batch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controls the update rate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Joint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﻿trades off center loss against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loss.</a:t>
                </a: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63292" y="5167105"/>
                <a:ext cx="10719811" cy="10486910"/>
              </a:xfrm>
              <a:prstGeom prst="rect">
                <a:avLst/>
              </a:prstGeom>
              <a:blipFill>
                <a:blip r:embed="rId26"/>
                <a:stretch>
                  <a:fillRect t="-363" r="-1420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Picture 220">
            <a:extLst>
              <a:ext uri="{FF2B5EF4-FFF2-40B4-BE49-F238E27FC236}">
                <a16:creationId xmlns:a16="http://schemas.microsoft.com/office/drawing/2014/main" id="{F8298330-8E0F-E94B-B2B0-A74679B62072}"/>
              </a:ext>
            </a:extLst>
          </p:cNvPr>
          <p:cNvPicPr/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38" y="13441716"/>
            <a:ext cx="6614604" cy="1036667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D2DCB56F-AE24-024A-982B-269048CD0920}"/>
              </a:ext>
            </a:extLst>
          </p:cNvPr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861" y="5931519"/>
            <a:ext cx="4403695" cy="904061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66ED5E16-91E6-2745-A4AD-39CEE2EDCDAB}"/>
              </a:ext>
            </a:extLst>
          </p:cNvPr>
          <p:cNvPicPr/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861" y="7105734"/>
            <a:ext cx="5798118" cy="74827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1913799A-2002-1F40-BE30-9EC89DB738A7}"/>
              </a:ext>
            </a:extLst>
          </p:cNvPr>
          <p:cNvPicPr/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541" y="8124158"/>
            <a:ext cx="2599532" cy="748270"/>
          </a:xfrm>
          <a:prstGeom prst="rect">
            <a:avLst/>
          </a:prstGeom>
        </p:spPr>
      </p:pic>
      <p:grpSp>
        <p:nvGrpSpPr>
          <p:cNvPr id="283" name="Group 282">
            <a:extLst>
              <a:ext uri="{FF2B5EF4-FFF2-40B4-BE49-F238E27FC236}">
                <a16:creationId xmlns:a16="http://schemas.microsoft.com/office/drawing/2014/main" id="{F07A9F1C-8817-5641-891D-F37BE0A5B87D}"/>
              </a:ext>
            </a:extLst>
          </p:cNvPr>
          <p:cNvGrpSpPr/>
          <p:nvPr/>
        </p:nvGrpSpPr>
        <p:grpSpPr>
          <a:xfrm>
            <a:off x="11423588" y="5396466"/>
            <a:ext cx="10278684" cy="3482520"/>
            <a:chOff x="452269" y="1843015"/>
            <a:chExt cx="11243217" cy="3746855"/>
          </a:xfrm>
        </p:grpSpPr>
        <p:sp>
          <p:nvSpPr>
            <p:cNvPr id="284" name="Rounded Rectangle 283">
              <a:extLst>
                <a:ext uri="{FF2B5EF4-FFF2-40B4-BE49-F238E27FC236}">
                  <a16:creationId xmlns:a16="http://schemas.microsoft.com/office/drawing/2014/main" id="{A7DB96C8-EB9E-AE4F-B13D-DD2369CFB035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ounded Rectangle 284">
              <a:extLst>
                <a:ext uri="{FF2B5EF4-FFF2-40B4-BE49-F238E27FC236}">
                  <a16:creationId xmlns:a16="http://schemas.microsoft.com/office/drawing/2014/main" id="{1869CE52-2535-D348-8DC2-6FE624C21B21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103BCA06-F1A3-3E48-9461-A32383F9FF9F}"/>
                </a:ext>
              </a:extLst>
            </p:cNvPr>
            <p:cNvCxnSpPr>
              <a:cxnSpLocks/>
              <a:endCxn id="284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11AD5897-11EF-9C4F-8BE1-ECCE519EE225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8" name="Rounded Rectangle 287">
              <a:extLst>
                <a:ext uri="{FF2B5EF4-FFF2-40B4-BE49-F238E27FC236}">
                  <a16:creationId xmlns:a16="http://schemas.microsoft.com/office/drawing/2014/main" id="{D9D63731-96A3-3242-AD64-57A75C3FF4C7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602701A4-5405-D741-B6C4-75A584C0A094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57953E6-9577-7248-9427-A968D2A78863}"/>
                </a:ext>
              </a:extLst>
            </p:cNvPr>
            <p:cNvCxnSpPr>
              <a:cxnSpLocks/>
              <a:stCxn id="284" idx="3"/>
              <a:endCxn id="291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Rounded Rectangle 290">
              <a:extLst>
                <a:ext uri="{FF2B5EF4-FFF2-40B4-BE49-F238E27FC236}">
                  <a16:creationId xmlns:a16="http://schemas.microsoft.com/office/drawing/2014/main" id="{066BF688-5CBF-E646-98FE-9864DDE784BF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50C3A119-ECB1-B342-8ECB-E56B1B7F9A5E}"/>
                </a:ext>
              </a:extLst>
            </p:cNvPr>
            <p:cNvCxnSpPr>
              <a:cxnSpLocks/>
              <a:stCxn id="285" idx="3"/>
              <a:endCxn id="287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BBF5B7AE-A957-524E-A3AD-E4E8C78F27F2}"/>
                </a:ext>
              </a:extLst>
            </p:cNvPr>
            <p:cNvCxnSpPr>
              <a:cxnSpLocks/>
              <a:stCxn id="287" idx="3"/>
              <a:endCxn id="288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A8FBD73-1CDB-6D4B-9BF5-5A7F5D7F2635}"/>
                </a:ext>
              </a:extLst>
            </p:cNvPr>
            <p:cNvCxnSpPr>
              <a:cxnSpLocks/>
              <a:stCxn id="288" idx="3"/>
              <a:endCxn id="289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990C219-4337-8B4F-A656-E4B8DE7EBBA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140B64DD-9668-2F47-B176-B4413E91011A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9D4B1D8-D244-A543-BAC0-4921E36278BE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EAAA67A-7544-3C47-83CB-12C093AEE461}"/>
                </a:ext>
              </a:extLst>
            </p:cNvPr>
            <p:cNvCxnSpPr>
              <a:cxnSpLocks/>
              <a:stCxn id="295" idx="4"/>
              <a:endCxn id="296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559C3C46-F2E6-8C48-9303-D0DC1622D195}"/>
                </a:ext>
              </a:extLst>
            </p:cNvPr>
            <p:cNvCxnSpPr>
              <a:cxnSpLocks/>
              <a:stCxn id="296" idx="4"/>
              <a:endCxn id="297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0C308267-DFE9-EE49-A910-115DCB819CE1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81649915-6CCA-564C-8E8C-1D7503132770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5E3A167-96A4-3549-B4A8-9F2BEEE11A86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674CCEA0-184A-B74C-9E95-EF2EC4324210}"/>
                </a:ext>
              </a:extLst>
            </p:cNvPr>
            <p:cNvCxnSpPr>
              <a:cxnSpLocks/>
              <a:stCxn id="302" idx="0"/>
              <a:endCxn id="301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D515E298-7649-8944-A9C7-578F170C390C}"/>
                </a:ext>
              </a:extLst>
            </p:cNvPr>
            <p:cNvCxnSpPr>
              <a:cxnSpLocks/>
              <a:stCxn id="301" idx="0"/>
              <a:endCxn id="300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8647D96E-9E78-304A-8DE9-745AD9BADB39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06" name="Rounded Rectangle 305">
              <a:extLst>
                <a:ext uri="{FF2B5EF4-FFF2-40B4-BE49-F238E27FC236}">
                  <a16:creationId xmlns:a16="http://schemas.microsoft.com/office/drawing/2014/main" id="{2721FCE8-F712-2D4D-8BE1-A351629F77E6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07" name="Elbow Connector 306">
              <a:extLst>
                <a:ext uri="{FF2B5EF4-FFF2-40B4-BE49-F238E27FC236}">
                  <a16:creationId xmlns:a16="http://schemas.microsoft.com/office/drawing/2014/main" id="{310602B8-B15D-C247-8DEA-534FC5AD5C2E}"/>
                </a:ext>
              </a:extLst>
            </p:cNvPr>
            <p:cNvCxnSpPr>
              <a:cxnSpLocks/>
              <a:stCxn id="305" idx="3"/>
              <a:endCxn id="306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Elbow Connector 307">
              <a:extLst>
                <a:ext uri="{FF2B5EF4-FFF2-40B4-BE49-F238E27FC236}">
                  <a16:creationId xmlns:a16="http://schemas.microsoft.com/office/drawing/2014/main" id="{E5DF4CDC-CA84-E34E-B796-088FC8D30603}"/>
                </a:ext>
              </a:extLst>
            </p:cNvPr>
            <p:cNvCxnSpPr>
              <a:cxnSpLocks/>
              <a:stCxn id="341" idx="3"/>
              <a:endCxn id="310" idx="1"/>
            </p:cNvCxnSpPr>
            <p:nvPr/>
          </p:nvCxnSpPr>
          <p:spPr>
            <a:xfrm flipV="1">
              <a:off x="7832560" y="2203415"/>
              <a:ext cx="1994270" cy="1277934"/>
            </a:xfrm>
            <a:prstGeom prst="bentConnector3">
              <a:avLst>
                <a:gd name="adj1" fmla="val 17031"/>
              </a:avLst>
            </a:prstGeom>
            <a:ln w="38100">
              <a:solidFill>
                <a:srgbClr val="4D454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D1C84231-9392-1A4C-9969-0712B608CD31}"/>
                </a:ext>
              </a:extLst>
            </p:cNvPr>
            <p:cNvCxnSpPr>
              <a:cxnSpLocks/>
              <a:stCxn id="291" idx="3"/>
              <a:endCxn id="305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ounded Rectangle 309">
              <a:extLst>
                <a:ext uri="{FF2B5EF4-FFF2-40B4-BE49-F238E27FC236}">
                  <a16:creationId xmlns:a16="http://schemas.microsoft.com/office/drawing/2014/main" id="{CD490B11-82F6-A842-9CBC-5A6DF1BD499A}"/>
                </a:ext>
              </a:extLst>
            </p:cNvPr>
            <p:cNvSpPr/>
            <p:nvPr/>
          </p:nvSpPr>
          <p:spPr>
            <a:xfrm>
              <a:off x="9826830" y="1843015"/>
              <a:ext cx="1369565" cy="720800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rgbClr val="4D4543"/>
                  </a:solidFill>
                </a:rPr>
                <a:t>Center Loss</a:t>
              </a:r>
            </a:p>
          </p:txBody>
        </p: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DBF6E081-022A-1E45-80FC-4E8F11DC71D0}"/>
                </a:ext>
              </a:extLst>
            </p:cNvPr>
            <p:cNvCxnSpPr>
              <a:cxnSpLocks/>
              <a:stCxn id="306" idx="3"/>
              <a:endCxn id="312" idx="1"/>
            </p:cNvCxnSpPr>
            <p:nvPr/>
          </p:nvCxnSpPr>
          <p:spPr>
            <a:xfrm flipV="1">
              <a:off x="8910237" y="4177413"/>
              <a:ext cx="417504" cy="11530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Rounded Rectangle 311">
              <a:extLst>
                <a:ext uri="{FF2B5EF4-FFF2-40B4-BE49-F238E27FC236}">
                  <a16:creationId xmlns:a16="http://schemas.microsoft.com/office/drawing/2014/main" id="{A2DF99DB-C462-7348-AF30-5F2A0DF5F3BA}"/>
                </a:ext>
              </a:extLst>
            </p:cNvPr>
            <p:cNvSpPr/>
            <p:nvPr/>
          </p:nvSpPr>
          <p:spPr>
            <a:xfrm>
              <a:off x="9327741" y="3804091"/>
              <a:ext cx="2367745" cy="746643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err="1">
                  <a:solidFill>
                    <a:srgbClr val="4D4543"/>
                  </a:solidFill>
                </a:rPr>
                <a:t>Softmax</a:t>
              </a:r>
              <a:r>
                <a:rPr lang="en-US" sz="2400" i="1" dirty="0">
                  <a:solidFill>
                    <a:srgbClr val="4D4543"/>
                  </a:solidFill>
                </a:rPr>
                <a:t> Cross-entropy Loss</a:t>
              </a:r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A05999C9-2391-FD4E-A6E4-1F7ECD508CE0}"/>
                </a:ext>
              </a:extLst>
            </p:cNvPr>
            <p:cNvCxnSpPr>
              <a:cxnSpLocks/>
              <a:stCxn id="312" idx="0"/>
              <a:endCxn id="315" idx="4"/>
            </p:cNvCxnSpPr>
            <p:nvPr/>
          </p:nvCxnSpPr>
          <p:spPr>
            <a:xfrm flipH="1" flipV="1">
              <a:off x="10511613" y="3449246"/>
              <a:ext cx="1" cy="35484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869275D-6DAE-6B40-99E5-4A3AD64A86FE}"/>
                </a:ext>
              </a:extLst>
            </p:cNvPr>
            <p:cNvCxnSpPr>
              <a:cxnSpLocks/>
              <a:stCxn id="310" idx="2"/>
              <a:endCxn id="315" idx="0"/>
            </p:cNvCxnSpPr>
            <p:nvPr/>
          </p:nvCxnSpPr>
          <p:spPr>
            <a:xfrm>
              <a:off x="10511613" y="2563815"/>
              <a:ext cx="0" cy="38487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CF44408B-A256-894A-96AA-04C29A79CDC3}"/>
                </a:ext>
              </a:extLst>
            </p:cNvPr>
            <p:cNvSpPr/>
            <p:nvPr/>
          </p:nvSpPr>
          <p:spPr>
            <a:xfrm>
              <a:off x="10250524" y="2948688"/>
              <a:ext cx="522178" cy="50055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4D4543"/>
                  </a:solidFill>
                </a:rPr>
                <a:t>+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0A695BF6-E5F0-9F4A-B650-D76E45D389D4}"/>
                </a:ext>
              </a:extLst>
            </p:cNvPr>
            <p:cNvSpPr txBox="1"/>
            <p:nvPr/>
          </p:nvSpPr>
          <p:spPr>
            <a:xfrm>
              <a:off x="2915698" y="4618830"/>
              <a:ext cx="1564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CNN-layers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CA99708-275C-DB46-B5C3-9B9B2A9034F4}"/>
                </a:ext>
              </a:extLst>
            </p:cNvPr>
            <p:cNvSpPr txBox="1"/>
            <p:nvPr/>
          </p:nvSpPr>
          <p:spPr>
            <a:xfrm>
              <a:off x="5809326" y="4638291"/>
              <a:ext cx="1080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Bi-RNN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1821147-428E-DD4C-B7B4-63FDAB5971E2}"/>
                </a:ext>
              </a:extLst>
            </p:cNvPr>
            <p:cNvSpPr txBox="1"/>
            <p:nvPr/>
          </p:nvSpPr>
          <p:spPr>
            <a:xfrm>
              <a:off x="7323129" y="4387997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FC1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6795C00-019F-D849-BE0F-D657AF51B519}"/>
                </a:ext>
              </a:extLst>
            </p:cNvPr>
            <p:cNvSpPr txBox="1"/>
            <p:nvPr/>
          </p:nvSpPr>
          <p:spPr>
            <a:xfrm>
              <a:off x="8389419" y="5128205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FC2</a:t>
              </a:r>
            </a:p>
          </p:txBody>
        </p:sp>
        <p:sp>
          <p:nvSpPr>
            <p:cNvPr id="320" name="Rounded Rectangle 319">
              <a:extLst>
                <a:ext uri="{FF2B5EF4-FFF2-40B4-BE49-F238E27FC236}">
                  <a16:creationId xmlns:a16="http://schemas.microsoft.com/office/drawing/2014/main" id="{FFE18D7D-166B-5F46-9045-B44628AA3770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>
              <a:extLst>
                <a:ext uri="{FF2B5EF4-FFF2-40B4-BE49-F238E27FC236}">
                  <a16:creationId xmlns:a16="http://schemas.microsoft.com/office/drawing/2014/main" id="{5698B144-D2C2-7C43-90C9-518FB920FB2E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5A5F1810-8B20-B945-80CD-24D852EE18F9}"/>
                </a:ext>
              </a:extLst>
            </p:cNvPr>
            <p:cNvCxnSpPr>
              <a:cxnSpLocks/>
              <a:endCxn id="320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F02AF6A5-D519-9E47-A74E-84777F354B9C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4" name="Rounded Rectangle 323">
              <a:extLst>
                <a:ext uri="{FF2B5EF4-FFF2-40B4-BE49-F238E27FC236}">
                  <a16:creationId xmlns:a16="http://schemas.microsoft.com/office/drawing/2014/main" id="{73A9A695-AB50-5E44-B825-4643A417B76F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5" name="Rounded Rectangle 324">
              <a:extLst>
                <a:ext uri="{FF2B5EF4-FFF2-40B4-BE49-F238E27FC236}">
                  <a16:creationId xmlns:a16="http://schemas.microsoft.com/office/drawing/2014/main" id="{CB3494AA-716B-104C-82E7-CBB944EAE062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DFAD15CA-F762-C04A-89A1-C2027F0A6B98}"/>
                </a:ext>
              </a:extLst>
            </p:cNvPr>
            <p:cNvCxnSpPr>
              <a:cxnSpLocks/>
              <a:stCxn id="320" idx="3"/>
              <a:endCxn id="327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ounded Rectangle 326">
              <a:extLst>
                <a:ext uri="{FF2B5EF4-FFF2-40B4-BE49-F238E27FC236}">
                  <a16:creationId xmlns:a16="http://schemas.microsoft.com/office/drawing/2014/main" id="{7D5008A9-262E-A047-85C2-5656811836EA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179969C-2BC9-C148-9025-BB19473C1285}"/>
                </a:ext>
              </a:extLst>
            </p:cNvPr>
            <p:cNvCxnSpPr>
              <a:cxnSpLocks/>
              <a:stCxn id="321" idx="3"/>
              <a:endCxn id="323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2D33976-4A72-C44A-BB42-01DBC05ED3F7}"/>
                </a:ext>
              </a:extLst>
            </p:cNvPr>
            <p:cNvCxnSpPr>
              <a:cxnSpLocks/>
              <a:stCxn id="323" idx="3"/>
              <a:endCxn id="324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DE1AA830-E1D3-FE4D-87F2-EF8B9D172124}"/>
                </a:ext>
              </a:extLst>
            </p:cNvPr>
            <p:cNvCxnSpPr>
              <a:cxnSpLocks/>
              <a:stCxn id="324" idx="3"/>
              <a:endCxn id="325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13304010-ABCD-0F44-9507-DF6D11EC599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9F9047BB-E249-1843-9895-D542EA48A8A5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4BBAFAFF-47FD-D944-85F4-E1F7E3968728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40586993-2FED-A744-A2D3-72181B5B68A3}"/>
                </a:ext>
              </a:extLst>
            </p:cNvPr>
            <p:cNvCxnSpPr>
              <a:cxnSpLocks/>
              <a:stCxn id="331" idx="4"/>
              <a:endCxn id="332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1ECB335-E7A1-C443-845C-996B504B0127}"/>
                </a:ext>
              </a:extLst>
            </p:cNvPr>
            <p:cNvCxnSpPr>
              <a:cxnSpLocks/>
              <a:stCxn id="332" idx="4"/>
              <a:endCxn id="333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7E3BFE5A-0996-B348-949B-D692F4940258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B1E980F-AC93-2949-A178-0EE6E560DDD4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5D930544-A57E-4347-9878-F4C05F37FCF5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63BCD0EE-8130-C847-99A9-30031DA4E5F4}"/>
                </a:ext>
              </a:extLst>
            </p:cNvPr>
            <p:cNvCxnSpPr>
              <a:cxnSpLocks/>
              <a:stCxn id="338" idx="0"/>
              <a:endCxn id="337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23B5B1E0-F1FD-5F41-B436-62F487F94C08}"/>
                </a:ext>
              </a:extLst>
            </p:cNvPr>
            <p:cNvCxnSpPr>
              <a:cxnSpLocks/>
              <a:stCxn id="337" idx="0"/>
              <a:endCxn id="336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C85D6A11-6AA5-3F4C-9BE0-D8405B1DB7EF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42" name="Rounded Rectangle 341">
              <a:extLst>
                <a:ext uri="{FF2B5EF4-FFF2-40B4-BE49-F238E27FC236}">
                  <a16:creationId xmlns:a16="http://schemas.microsoft.com/office/drawing/2014/main" id="{B96DB2D5-508A-C642-9914-E97AA109EA50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43" name="Elbow Connector 342">
              <a:extLst>
                <a:ext uri="{FF2B5EF4-FFF2-40B4-BE49-F238E27FC236}">
                  <a16:creationId xmlns:a16="http://schemas.microsoft.com/office/drawing/2014/main" id="{5645AAE3-EC99-4148-A1BB-2740F13738C5}"/>
                </a:ext>
              </a:extLst>
            </p:cNvPr>
            <p:cNvCxnSpPr>
              <a:cxnSpLocks/>
              <a:stCxn id="341" idx="3"/>
              <a:endCxn id="342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C48FB71F-E937-B942-A0F5-20F5EE3C8C20}"/>
                </a:ext>
              </a:extLst>
            </p:cNvPr>
            <p:cNvCxnSpPr>
              <a:cxnSpLocks/>
              <a:stCxn id="327" idx="3"/>
              <a:endCxn id="341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21DCBA6A-553C-F545-91E8-DED5C2CD7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69" y="2939780"/>
              <a:ext cx="1181100" cy="1054100"/>
            </a:xfrm>
            <a:prstGeom prst="rect">
              <a:avLst/>
            </a:prstGeom>
          </p:spPr>
        </p:pic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D08CDE56-DA16-DE47-9319-08E16BF5B286}"/>
                </a:ext>
              </a:extLst>
            </p:cNvPr>
            <p:cNvSpPr txBox="1"/>
            <p:nvPr/>
          </p:nvSpPr>
          <p:spPr>
            <a:xfrm>
              <a:off x="514178" y="4132343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Input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/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sz="3200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blipFill>
                  <a:blip r:embed="rId32"/>
                  <a:stretch>
                    <a:fillRect l="-26087" r="-21739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8" name="Picture 347">
            <a:extLst>
              <a:ext uri="{FF2B5EF4-FFF2-40B4-BE49-F238E27FC236}">
                <a16:creationId xmlns:a16="http://schemas.microsoft.com/office/drawing/2014/main" id="{60F18EA2-548C-F54F-A0C3-7B1D6E7F53A6}"/>
              </a:ext>
            </a:extLst>
          </p:cNvPr>
          <p:cNvPicPr/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267" y="13944600"/>
            <a:ext cx="2241114" cy="4085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89072" y="16856640"/>
                <a:ext cx="10618710" cy="4843941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Experiments with different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 and STFT</a:t>
                </a: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27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﻿</a:t>
                </a: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The UA and WA on setting 1 </a:t>
                </a:r>
                <a14:m>
                  <m:oMath xmlns:m="http://schemas.openxmlformats.org/officeDocument/2006/math">
                    <m:r>
                      <a:rPr lang="en-US" altLang="zh-CN" sz="30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∼</m:t>
                    </m:r>
                  </m:oMath>
                </a14:m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setting 4</a:t>
                </a:r>
              </a:p>
              <a:p>
                <a:pPr marL="103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The Confusion matrix on setting 1 </a:t>
                </a:r>
                <a14:m>
                  <m:oMath xmlns:m="http://schemas.openxmlformats.org/officeDocument/2006/math">
                    <m:r>
                      <a:rPr lang="en-US" altLang="zh-CN" sz="3219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setting 4</a:t>
                </a:r>
              </a:p>
              <a:p>
                <a:pPr marL="856800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PCA embedding of feature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27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﻿(a) training set on setting 1, (b) training set on setting 2, (c) test set on setting 1, (d) test set on setting 2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489072" y="16856640"/>
                <a:ext cx="10618710" cy="4843941"/>
              </a:xfrm>
              <a:prstGeom prst="rect">
                <a:avLst/>
              </a:prstGeom>
              <a:blipFill>
                <a:blip r:embed="rId34"/>
                <a:stretch>
                  <a:fillRect t="-783" r="-1195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F0A35BAC-7A74-2648-9832-43AF35456ED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3447822" y="21741108"/>
            <a:ext cx="9215723" cy="61480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50" name="表格 40">
                <a:extLst>
                  <a:ext uri="{FF2B5EF4-FFF2-40B4-BE49-F238E27FC236}">
                    <a16:creationId xmlns:a16="http://schemas.microsoft.com/office/drawing/2014/main" id="{74768AC9-515F-0948-BDB3-D85AF6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10541"/>
                  </p:ext>
                </p:extLst>
              </p:nvPr>
            </p:nvGraphicFramePr>
            <p:xfrm>
              <a:off x="23197648" y="17482819"/>
              <a:ext cx="9201558" cy="1255251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848849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175890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2153421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52373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Setting1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Setting2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Setting4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2376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kern="1200" dirty="0">
                              <a:effectLst/>
                            </a:rPr>
                            <a:t>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2376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sz="24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4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50" name="表格 40">
                <a:extLst>
                  <a:ext uri="{FF2B5EF4-FFF2-40B4-BE49-F238E27FC236}">
                    <a16:creationId xmlns:a16="http://schemas.microsoft.com/office/drawing/2014/main" id="{74768AC9-515F-0948-BDB3-D85AF6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10541"/>
                  </p:ext>
                </p:extLst>
              </p:nvPr>
            </p:nvGraphicFramePr>
            <p:xfrm>
              <a:off x="23197648" y="17482819"/>
              <a:ext cx="9201558" cy="1255251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848849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175890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2153421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52373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Setting1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Setting2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Setting4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t="-148276" r="-396575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156989" t="-148276" r="-522581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140588" t="-148276" r="-185882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258861" t="-148276" r="-100000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356604" t="-148276" r="629" b="-1448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sz="24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4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9BBF017-A4CB-2247-83F1-455EBDDAE0E9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5933706" y="20644667"/>
            <a:ext cx="6096278" cy="35619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18F3F1-3227-794A-A88D-51E601DB18F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1575936" y="20777295"/>
            <a:ext cx="4229354" cy="33224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/>
              <p:nvPr/>
            </p:nvSpPr>
            <p:spPr>
              <a:xfrm>
                <a:off x="11670100" y="24525528"/>
                <a:ext cx="10618710" cy="2549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Experiments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The effect of hyperparameter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Mel-spectrogram</a:t>
                </a: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27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﻿(a) fixing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3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0.3, (b) fixing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3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0.5</a:t>
                </a:r>
              </a:p>
              <a:p>
                <a:pPr marL="854667" lvl="1" indent="-27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﻿not sensitive to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27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﻿can be significantly improved with proper value of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0100" y="24525528"/>
                <a:ext cx="10618710" cy="2549544"/>
              </a:xfrm>
              <a:prstGeom prst="rect">
                <a:avLst/>
              </a:prstGeom>
              <a:blipFill>
                <a:blip r:embed="rId39"/>
                <a:stretch>
                  <a:fillRect t="-3465" b="-6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0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329184" tIns="329184" rIns="329184" bIns="329184" numCol="1" rtlCol="0" anchor="t" anchorCtr="0" compatLnSpc="1">
        <a:prstTxWarp prst="textNoShape">
          <a:avLst/>
        </a:prstTxWarp>
        <a:spAutoFit/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22087</TotalTime>
  <Words>501</Words>
  <Application>Microsoft Macintosh PowerPoint</Application>
  <PresentationFormat>Custom</PresentationFormat>
  <Paragraphs>127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Arial Narrow</vt:lpstr>
      <vt:lpstr>Calibri</vt:lpstr>
      <vt:lpstr>Cambria Math</vt:lpstr>
      <vt:lpstr>Times New Roman</vt:lpstr>
      <vt:lpstr>Wingdings</vt:lpstr>
      <vt:lpstr>Office 主题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*</dc:creator>
  <cp:lastModifiedBy>Microsoft Office User</cp:lastModifiedBy>
  <cp:revision>3172</cp:revision>
  <cp:lastPrinted>2016-09-05T09:10:31Z</cp:lastPrinted>
  <dcterms:created xsi:type="dcterms:W3CDTF">2010-09-16T05:02:04Z</dcterms:created>
  <dcterms:modified xsi:type="dcterms:W3CDTF">2019-04-21T13:59:00Z</dcterms:modified>
</cp:coreProperties>
</file>